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media1.mp4" ContentType="video/mp4"/>
  <Override PartName="/ppt/media/media2.mp4" ContentType="video/mp4"/>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1" r:id="rId37"/>
    <p:sldId id="292" r:id="rId38"/>
    <p:sldId id="293" r:id="rId39"/>
    <p:sldId id="294" r:id="rId40"/>
    <p:sldId id="295" r:id="rId41"/>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5620" autoAdjust="0"/>
    <p:restoredTop sz="94622" autoAdjust="0"/>
  </p:normalViewPr>
  <p:slideViewPr>
    <p:cSldViewPr>
      <p:cViewPr varScale="1">
        <p:scale>
          <a:sx n="100" d="100"/>
          <a:sy n="100" d="100"/>
        </p:scale>
        <p:origin x="-1092" y="-90"/>
      </p:cViewPr>
      <p:guideLst>
        <p:guide orient="horz" pos="2159"/>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presProps" Target="presProps.xml"  /><Relationship Id="rId43" Type="http://schemas.openxmlformats.org/officeDocument/2006/relationships/viewProps" Target="viewProps.xml"  /><Relationship Id="rId44" Type="http://schemas.openxmlformats.org/officeDocument/2006/relationships/theme" Target="theme/theme1.xml"  /><Relationship Id="rId45" Type="http://schemas.openxmlformats.org/officeDocument/2006/relationships/tableStyles" Target="tableStyles.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rtlCol="0"/>
          <a:lstStyle>
            <a:lvl1pPr algn="l">
              <a:defRPr sz="1200"/>
            </a:lvl1pPr>
          </a:lstStyle>
          <a:p>
            <a:pPr lvl="0"/>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lvl="0"/>
            <a:fld id="{E2B2BC9D-A816-4D0A-858B-1D023B3A8ACA}" type="datetime1">
              <a:rPr lang="ko-KR" altLang="en-US" smtClean="0"/>
              <a:pPr/>
              <a:t>2009-03-26</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lvl="0"/>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lvl="0"/>
            <a:fld id="{09F4262C-968C-4EE9-8164-CE16364706B3}" type="slidenum">
              <a:rPr lang="ko-KR" altLang="en-US" smtClean="0"/>
              <a:pPr/>
              <a:t>‹#›</a:t>
            </a:fld>
            <a:endParaRPr lang="ko-KR" altLang="en-US"/>
          </a:p>
        </p:txBody>
      </p:sp>
    </p:spTree>
    <p:extLst>
      <p:ext uri="{BB962C8B-B14F-4D97-AF65-F5344CB8AC3E}">
        <p14:creationId xmlns:p14="http://schemas.microsoft.com/office/powerpoint/2010/main" val="1875221826"/>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svg"  /><Relationship Id="rId4" Type="http://schemas.openxmlformats.org/officeDocument/2006/relationships/image" Target="../media/image3.png"  /><Relationship Id="rId5" Type="http://schemas.openxmlformats.org/officeDocument/2006/relationships/image" Target="../media/image4.sv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36.png"  /><Relationship Id="rId5" Type="http://schemas.openxmlformats.org/officeDocument/2006/relationships/image" Target="../media/image37.png"  /><Relationship Id="rId6" Type="http://schemas.openxmlformats.org/officeDocument/2006/relationships/image" Target="../media/image38.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39.png"  /><Relationship Id="rId5" Type="http://schemas.openxmlformats.org/officeDocument/2006/relationships/image" Target="../media/image40.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41.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42.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43.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44.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45.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46.png"  /><Relationship Id="rId5" Type="http://schemas.openxmlformats.org/officeDocument/2006/relationships/image" Target="../media/image47.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48.png"  /><Relationship Id="rId5"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50.png"  /><Relationship Id="rId5" Type="http://schemas.openxmlformats.org/officeDocument/2006/relationships/image" Target="../media/image51.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52.png"  /><Relationship Id="rId5" Type="http://schemas.openxmlformats.org/officeDocument/2006/relationships/image" Target="../media/image53.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54.png"  /><Relationship Id="rId5" Type="http://schemas.openxmlformats.org/officeDocument/2006/relationships/image" Target="../media/image5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56.png"  /><Relationship Id="rId5" Type="http://schemas.openxmlformats.org/officeDocument/2006/relationships/image" Target="../media/image57.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58.png"  /><Relationship Id="rId5" Type="http://schemas.openxmlformats.org/officeDocument/2006/relationships/image" Target="../media/image59.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60.png"  /><Relationship Id="rId5" Type="http://schemas.openxmlformats.org/officeDocument/2006/relationships/image" Target="../media/image61.png"  /><Relationship Id="rId6" Type="http://schemas.openxmlformats.org/officeDocument/2006/relationships/image" Target="../media/image62.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63.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64.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65.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5.png"  /><Relationship Id="rId5" Type="http://schemas.openxmlformats.org/officeDocument/2006/relationships/image" Target="../media/image6.png"  /><Relationship Id="rId6" Type="http://schemas.openxmlformats.org/officeDocument/2006/relationships/image" Target="../media/image7.png"  /><Relationship Id="rId7" Type="http://schemas.openxmlformats.org/officeDocument/2006/relationships/image" Target="../media/image8.png"  /><Relationship Id="rId8" Type="http://schemas.openxmlformats.org/officeDocument/2006/relationships/image" Target="../media/image9.svg"  /><Relationship Id="rId9" Type="http://schemas.openxmlformats.org/officeDocument/2006/relationships/image" Target="../media/image10.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66.png"  /><Relationship Id="rId5" Type="http://schemas.openxmlformats.org/officeDocument/2006/relationships/image" Target="../media/image67.png"  /><Relationship Id="rId6" Type="http://schemas.openxmlformats.org/officeDocument/2006/relationships/image" Target="../media/image68.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69.png"  /><Relationship Id="rId5" Type="http://schemas.openxmlformats.org/officeDocument/2006/relationships/hyperlink" Target="https://github.com/wjdgkr3386/Neighbus" TargetMode="External" /><Relationship Id="rId6" Type="http://schemas.openxmlformats.org/officeDocument/2006/relationships/image" Target="../media/image70.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71.jpeg"  /><Relationship Id="rId5" Type="http://schemas.openxmlformats.org/officeDocument/2006/relationships/video" Target="../media/media1.mp4"  /><Relationship Id="rId6" Type="http://schemas.microsoft.com/office/2007/relationships/media" Target="../media/media1.mp4"  /><Relationship Id="rId7" Type="http://schemas.openxmlformats.org/officeDocument/2006/relationships/image" Target="../media/image72.jpeg"  /><Relationship Id="rId8" Type="http://schemas.openxmlformats.org/officeDocument/2006/relationships/video" Target="../media/media2.mp4"  /><Relationship Id="rId9" Type="http://schemas.microsoft.com/office/2007/relationships/media" Target="../media/media2.mp4"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73.png"  /><Relationship Id="rId5" Type="http://schemas.openxmlformats.org/officeDocument/2006/relationships/image" Target="../media/image74.sv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image" Target="../media/image13.png"  /><Relationship Id="rId7" Type="http://schemas.openxmlformats.org/officeDocument/2006/relationships/image" Target="../media/image14.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75.png"  /><Relationship Id="rId5" Type="http://schemas.openxmlformats.org/officeDocument/2006/relationships/image" Target="../media/image76.sv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77.png"  /><Relationship Id="rId5" Type="http://schemas.openxmlformats.org/officeDocument/2006/relationships/image" Target="../media/image78.svg"  /><Relationship Id="rId6" Type="http://schemas.openxmlformats.org/officeDocument/2006/relationships/hyperlink" Target="https://github.com/wjdgkr3386/Neighbus" TargetMode="External" /><Relationship Id="rId7" Type="http://schemas.openxmlformats.org/officeDocument/2006/relationships/hyperlink" Target="https://github.com/wjdgkr3386/neighbusapp" TargetMode="Externa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image" Target="../media/image13.png"  /><Relationship Id="rId7" Type="http://schemas.openxmlformats.org/officeDocument/2006/relationships/image" Target="../media/image14.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15.png"  /><Relationship Id="rId5" Type="http://schemas.openxmlformats.org/officeDocument/2006/relationships/image" Target="../media/image16.sv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17.png"  /><Relationship Id="rId5" Type="http://schemas.openxmlformats.org/officeDocument/2006/relationships/image" Target="../media/image18.png"  /><Relationship Id="rId6" Type="http://schemas.openxmlformats.org/officeDocument/2006/relationships/image" Target="../media/image19.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20.png"  /><Relationship Id="rId5" Type="http://schemas.openxmlformats.org/officeDocument/2006/relationships/image" Target="../media/image21.sv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28.png"  /><Relationship Id="rId11" Type="http://schemas.openxmlformats.org/officeDocument/2006/relationships/image" Target="../media/image29.png"  /><Relationship Id="rId12" Type="http://schemas.openxmlformats.org/officeDocument/2006/relationships/image" Target="../media/image30.png"  /><Relationship Id="rId13" Type="http://schemas.openxmlformats.org/officeDocument/2006/relationships/image" Target="../media/image31.png"  /><Relationship Id="rId14" Type="http://schemas.openxmlformats.org/officeDocument/2006/relationships/image" Target="../media/image32.png"  /><Relationship Id="rId15" Type="http://schemas.openxmlformats.org/officeDocument/2006/relationships/image" Target="../media/image33.png"  /><Relationship Id="rId16" Type="http://schemas.openxmlformats.org/officeDocument/2006/relationships/image" Target="../media/image34.png"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image" Target="../media/image22.png"  /><Relationship Id="rId5" Type="http://schemas.openxmlformats.org/officeDocument/2006/relationships/image" Target="../media/image23.png"  /><Relationship Id="rId6" Type="http://schemas.openxmlformats.org/officeDocument/2006/relationships/image" Target="../media/image24.png"  /><Relationship Id="rId7" Type="http://schemas.openxmlformats.org/officeDocument/2006/relationships/image" Target="../media/image25.png"  /><Relationship Id="rId8" Type="http://schemas.openxmlformats.org/officeDocument/2006/relationships/image" Target="../media/image26.png"  /><Relationship Id="rId9" Type="http://schemas.openxmlformats.org/officeDocument/2006/relationships/image" Target="../media/image27.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4.svg"  /><Relationship Id="rId4" Type="http://schemas.openxmlformats.org/officeDocument/2006/relationships/vmlDrawing" Target="../drawings/vmlDrawing1.vml"  /><Relationship Id="rId5" Type="http://schemas.openxmlformats.org/officeDocument/2006/relationships/oleObject" Target="../embeddings/oleObject1.bin"  /><Relationship Id="rId6" Type="http://schemas.openxmlformats.org/officeDocument/2006/relationships/image" Target="../media/image35.png"  /></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1343523" y="4399358"/>
            <a:ext cx="5182741" cy="4476004"/>
          </a:xfrm>
          <a:custGeom>
            <a:avLst/>
            <a:gdLst/>
            <a:ahLst/>
            <a:cxnLst/>
            <a:rect r="r" b="b" t="t" l="l"/>
            <a:pathLst>
              <a:path h="4476004" w="5182741">
                <a:moveTo>
                  <a:pt x="5182741" y="0"/>
                </a:moveTo>
                <a:lnTo>
                  <a:pt x="0" y="0"/>
                </a:lnTo>
                <a:lnTo>
                  <a:pt x="0" y="4476004"/>
                </a:lnTo>
                <a:lnTo>
                  <a:pt x="5182741" y="4476004"/>
                </a:lnTo>
                <a:lnTo>
                  <a:pt x="518274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2103595" y="2593300"/>
            <a:ext cx="7853326" cy="3150234"/>
          </a:xfrm>
          <a:prstGeom prst="rect">
            <a:avLst/>
          </a:prstGeom>
        </p:spPr>
        <p:txBody>
          <a:bodyPr anchor="t" rtlCol="false" tIns="0" lIns="0" bIns="0" rIns="0">
            <a:spAutoFit/>
          </a:bodyPr>
          <a:lstStyle/>
          <a:p>
            <a:pPr algn="l">
              <a:lnSpc>
                <a:spcPts val="12697"/>
              </a:lnSpc>
            </a:pPr>
            <a:r>
              <a:rPr lang="en-US" sz="9069">
                <a:solidFill>
                  <a:srgbClr val="000000"/>
                </a:solidFill>
                <a:latin typeface="TDTD강굴림"/>
                <a:ea typeface="TDTD강굴림"/>
                <a:cs typeface="TDTD강굴림"/>
                <a:sym typeface="TDTD강굴림"/>
              </a:rPr>
              <a:t>동네친구 </a:t>
            </a:r>
          </a:p>
          <a:p>
            <a:pPr algn="l">
              <a:lnSpc>
                <a:spcPts val="12697"/>
              </a:lnSpc>
              <a:spcBef>
                <a:spcPct val="0"/>
              </a:spcBef>
            </a:pPr>
            <a:r>
              <a:rPr lang="en-US" sz="9069">
                <a:solidFill>
                  <a:srgbClr val="000000"/>
                </a:solidFill>
                <a:latin typeface="TDTD강굴림"/>
                <a:ea typeface="TDTD강굴림"/>
                <a:cs typeface="TDTD강굴림"/>
                <a:sym typeface="TDTD강굴림"/>
              </a:rPr>
              <a:t>프로젝트</a:t>
            </a:r>
          </a:p>
        </p:txBody>
      </p:sp>
      <p:sp>
        <p:nvSpPr>
          <p:cNvPr name="TextBox 12" id="12"/>
          <p:cNvSpPr txBox="true"/>
          <p:nvPr/>
        </p:nvSpPr>
        <p:spPr>
          <a:xfrm rot="0">
            <a:off x="2103595" y="7187492"/>
            <a:ext cx="6210003" cy="50038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Nanum Square Round"/>
                <a:ea typeface="Nanum Square Round"/>
                <a:cs typeface="Nanum Square Round"/>
                <a:sym typeface="Nanum Square Round"/>
              </a:rPr>
              <a:t>발표자 김정학</a:t>
            </a:r>
          </a:p>
        </p:txBody>
      </p:sp>
      <p:sp>
        <p:nvSpPr>
          <p:cNvPr name="TextBox 13" id="13"/>
          <p:cNvSpPr txBox="true"/>
          <p:nvPr/>
        </p:nvSpPr>
        <p:spPr>
          <a:xfrm rot="0">
            <a:off x="2103595" y="7848782"/>
            <a:ext cx="5610355" cy="782320"/>
          </a:xfrm>
          <a:prstGeom prst="rect">
            <a:avLst/>
          </a:prstGeom>
        </p:spPr>
        <p:txBody>
          <a:bodyPr anchor="t" rtlCol="false" tIns="0" lIns="0" bIns="0" rIns="0">
            <a:spAutoFit/>
          </a:bodyPr>
          <a:lstStyle/>
          <a:p>
            <a:pPr algn="l">
              <a:lnSpc>
                <a:spcPts val="3080"/>
              </a:lnSpc>
            </a:pPr>
            <a:r>
              <a:rPr lang="en-US" sz="2200">
                <a:solidFill>
                  <a:srgbClr val="000000"/>
                </a:solidFill>
                <a:latin typeface="Nanum Square Round"/>
                <a:ea typeface="Nanum Square Round"/>
                <a:cs typeface="Nanum Square Round"/>
                <a:sym typeface="Nanum Square Round"/>
              </a:rPr>
              <a:t>팀장 : 김정학</a:t>
            </a:r>
          </a:p>
          <a:p>
            <a:pPr algn="l" marL="0" indent="0" lvl="0">
              <a:lnSpc>
                <a:spcPts val="3080"/>
              </a:lnSpc>
              <a:spcBef>
                <a:spcPct val="0"/>
              </a:spcBef>
            </a:pPr>
            <a:r>
              <a:rPr lang="en-US" sz="2200">
                <a:solidFill>
                  <a:srgbClr val="000000"/>
                </a:solidFill>
                <a:latin typeface="Nanum Square Round"/>
                <a:ea typeface="Nanum Square Round"/>
                <a:cs typeface="Nanum Square Round"/>
                <a:sym typeface="Nanum Square Round"/>
              </a:rPr>
              <a:t>팀원 : 김기현, 서재민, 이민규</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28700" y="5863967"/>
            <a:ext cx="7800358" cy="2994142"/>
          </a:xfrm>
          <a:custGeom>
            <a:avLst/>
            <a:gdLst/>
            <a:ahLst/>
            <a:cxnLst/>
            <a:rect r="r" b="b" t="t" l="l"/>
            <a:pathLst>
              <a:path h="2994142" w="7800358">
                <a:moveTo>
                  <a:pt x="0" y="0"/>
                </a:moveTo>
                <a:lnTo>
                  <a:pt x="7800358" y="0"/>
                </a:lnTo>
                <a:lnTo>
                  <a:pt x="7800358" y="2994143"/>
                </a:lnTo>
                <a:lnTo>
                  <a:pt x="0" y="2994143"/>
                </a:lnTo>
                <a:lnTo>
                  <a:pt x="0" y="0"/>
                </a:lnTo>
                <a:close/>
              </a:path>
            </a:pathLst>
          </a:custGeom>
          <a:blipFill>
            <a:blip r:embed="rId4"/>
            <a:stretch>
              <a:fillRect l="0" t="-801" r="0" b="-801"/>
            </a:stretch>
          </a:blipFill>
        </p:spPr>
      </p:sp>
      <p:sp>
        <p:nvSpPr>
          <p:cNvPr name="Freeform 11" id="11"/>
          <p:cNvSpPr/>
          <p:nvPr/>
        </p:nvSpPr>
        <p:spPr>
          <a:xfrm flipH="false" flipV="false" rot="0">
            <a:off x="9096375" y="2274907"/>
            <a:ext cx="8067675" cy="5737185"/>
          </a:xfrm>
          <a:custGeom>
            <a:avLst/>
            <a:gdLst/>
            <a:ahLst/>
            <a:cxnLst/>
            <a:rect r="r" b="b" t="t" l="l"/>
            <a:pathLst>
              <a:path h="5737185" w="8067675">
                <a:moveTo>
                  <a:pt x="0" y="0"/>
                </a:moveTo>
                <a:lnTo>
                  <a:pt x="8067675" y="0"/>
                </a:lnTo>
                <a:lnTo>
                  <a:pt x="8067675" y="5737186"/>
                </a:lnTo>
                <a:lnTo>
                  <a:pt x="0" y="5737186"/>
                </a:lnTo>
                <a:lnTo>
                  <a:pt x="0" y="0"/>
                </a:lnTo>
                <a:close/>
              </a:path>
            </a:pathLst>
          </a:custGeom>
          <a:blipFill>
            <a:blip r:embed="rId5"/>
            <a:stretch>
              <a:fillRect l="0" t="0" r="0" b="0"/>
            </a:stretch>
          </a:blipFill>
        </p:spPr>
      </p:sp>
      <p:sp>
        <p:nvSpPr>
          <p:cNvPr name="Freeform 12" id="12"/>
          <p:cNvSpPr/>
          <p:nvPr/>
        </p:nvSpPr>
        <p:spPr>
          <a:xfrm flipH="false" flipV="false" rot="0">
            <a:off x="1028700" y="1849577"/>
            <a:ext cx="7800358" cy="3945095"/>
          </a:xfrm>
          <a:custGeom>
            <a:avLst/>
            <a:gdLst/>
            <a:ahLst/>
            <a:cxnLst/>
            <a:rect r="r" b="b" t="t" l="l"/>
            <a:pathLst>
              <a:path h="3945095" w="7800358">
                <a:moveTo>
                  <a:pt x="0" y="0"/>
                </a:moveTo>
                <a:lnTo>
                  <a:pt x="7800358" y="0"/>
                </a:lnTo>
                <a:lnTo>
                  <a:pt x="7800358" y="3945094"/>
                </a:lnTo>
                <a:lnTo>
                  <a:pt x="0" y="3945094"/>
                </a:lnTo>
                <a:lnTo>
                  <a:pt x="0" y="0"/>
                </a:lnTo>
                <a:close/>
              </a:path>
            </a:pathLst>
          </a:custGeom>
          <a:blipFill>
            <a:blip r:embed="rId6"/>
            <a:stretch>
              <a:fillRect l="0" t="0" r="0" b="0"/>
            </a:stretch>
          </a:blipFill>
        </p:spPr>
      </p:sp>
      <p:sp>
        <p:nvSpPr>
          <p:cNvPr name="TextBox 13" id="13"/>
          <p:cNvSpPr txBox="true"/>
          <p:nvPr/>
        </p:nvSpPr>
        <p:spPr>
          <a:xfrm rot="0">
            <a:off x="7867821" y="761628"/>
            <a:ext cx="2457109" cy="863600"/>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000000"/>
                </a:solidFill>
                <a:latin typeface="TDTD강굴림"/>
                <a:ea typeface="TDTD강굴림"/>
                <a:cs typeface="TDTD강굴림"/>
                <a:sym typeface="TDTD강굴림"/>
              </a:rPr>
              <a:t>Jira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977916" y="2839859"/>
            <a:ext cx="10332168" cy="3779725"/>
          </a:xfrm>
          <a:custGeom>
            <a:avLst/>
            <a:gdLst/>
            <a:ahLst/>
            <a:cxnLst/>
            <a:rect r="r" b="b" t="t" l="l"/>
            <a:pathLst>
              <a:path h="3779725" w="10332168">
                <a:moveTo>
                  <a:pt x="0" y="0"/>
                </a:moveTo>
                <a:lnTo>
                  <a:pt x="10332168" y="0"/>
                </a:lnTo>
                <a:lnTo>
                  <a:pt x="10332168" y="3779725"/>
                </a:lnTo>
                <a:lnTo>
                  <a:pt x="0" y="3779725"/>
                </a:lnTo>
                <a:lnTo>
                  <a:pt x="0" y="0"/>
                </a:lnTo>
                <a:close/>
              </a:path>
            </a:pathLst>
          </a:custGeom>
          <a:blipFill>
            <a:blip r:embed="rId4"/>
            <a:stretch>
              <a:fillRect l="0" t="0" r="0" b="0"/>
            </a:stretch>
          </a:blipFill>
        </p:spPr>
      </p:sp>
      <p:sp>
        <p:nvSpPr>
          <p:cNvPr name="Freeform 11" id="11"/>
          <p:cNvSpPr/>
          <p:nvPr/>
        </p:nvSpPr>
        <p:spPr>
          <a:xfrm flipH="false" flipV="false" rot="0">
            <a:off x="3153116" y="6619584"/>
            <a:ext cx="11156968" cy="2127952"/>
          </a:xfrm>
          <a:custGeom>
            <a:avLst/>
            <a:gdLst/>
            <a:ahLst/>
            <a:cxnLst/>
            <a:rect r="r" b="b" t="t" l="l"/>
            <a:pathLst>
              <a:path h="2127952" w="11156968">
                <a:moveTo>
                  <a:pt x="0" y="0"/>
                </a:moveTo>
                <a:lnTo>
                  <a:pt x="11156968" y="0"/>
                </a:lnTo>
                <a:lnTo>
                  <a:pt x="11156968" y="2127952"/>
                </a:lnTo>
                <a:lnTo>
                  <a:pt x="0" y="2127952"/>
                </a:lnTo>
                <a:lnTo>
                  <a:pt x="0" y="0"/>
                </a:lnTo>
                <a:close/>
              </a:path>
            </a:pathLst>
          </a:custGeom>
          <a:blipFill>
            <a:blip r:embed="rId5"/>
            <a:stretch>
              <a:fillRect l="0" t="0" r="0" b="0"/>
            </a:stretch>
          </a:blipFill>
        </p:spPr>
      </p:sp>
      <p:sp>
        <p:nvSpPr>
          <p:cNvPr name="TextBox 12" id="12"/>
          <p:cNvSpPr txBox="true"/>
          <p:nvPr/>
        </p:nvSpPr>
        <p:spPr>
          <a:xfrm rot="0">
            <a:off x="5520261" y="1976259"/>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유스케이스</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97432" y="1858104"/>
            <a:ext cx="9185573" cy="7400196"/>
          </a:xfrm>
          <a:custGeom>
            <a:avLst/>
            <a:gdLst/>
            <a:ahLst/>
            <a:cxnLst/>
            <a:rect r="r" b="b" t="t" l="l"/>
            <a:pathLst>
              <a:path h="7400196" w="9185573">
                <a:moveTo>
                  <a:pt x="0" y="0"/>
                </a:moveTo>
                <a:lnTo>
                  <a:pt x="9185573" y="0"/>
                </a:lnTo>
                <a:lnTo>
                  <a:pt x="9185573" y="7400196"/>
                </a:lnTo>
                <a:lnTo>
                  <a:pt x="0" y="7400196"/>
                </a:lnTo>
                <a:lnTo>
                  <a:pt x="0" y="0"/>
                </a:lnTo>
                <a:close/>
              </a:path>
            </a:pathLst>
          </a:custGeom>
          <a:blipFill>
            <a:blip r:embed="rId4"/>
            <a:stretch>
              <a:fillRect l="0" t="-1077" r="0" b="-1077"/>
            </a:stretch>
          </a:blipFill>
        </p:spPr>
      </p:sp>
      <p:sp>
        <p:nvSpPr>
          <p:cNvPr name="TextBox 11" id="11"/>
          <p:cNvSpPr txBox="true"/>
          <p:nvPr/>
        </p:nvSpPr>
        <p:spPr>
          <a:xfrm rot="0">
            <a:off x="3698555" y="858465"/>
            <a:ext cx="11383328"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TDTD강굴림"/>
                <a:ea typeface="TDTD강굴림"/>
                <a:cs typeface="TDTD강굴림"/>
                <a:sym typeface="TDTD강굴림"/>
              </a:rPr>
              <a:t>시퀀스 다이어그램 (동아리 생성 프로세스)</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408264" y="1694852"/>
            <a:ext cx="13566722" cy="7563448"/>
          </a:xfrm>
          <a:custGeom>
            <a:avLst/>
            <a:gdLst/>
            <a:ahLst/>
            <a:cxnLst/>
            <a:rect r="r" b="b" t="t" l="l"/>
            <a:pathLst>
              <a:path h="7563448" w="13566722">
                <a:moveTo>
                  <a:pt x="0" y="0"/>
                </a:moveTo>
                <a:lnTo>
                  <a:pt x="13566722" y="0"/>
                </a:lnTo>
                <a:lnTo>
                  <a:pt x="13566722" y="7563448"/>
                </a:lnTo>
                <a:lnTo>
                  <a:pt x="0" y="7563448"/>
                </a:lnTo>
                <a:lnTo>
                  <a:pt x="0" y="0"/>
                </a:lnTo>
                <a:close/>
              </a:path>
            </a:pathLst>
          </a:custGeom>
          <a:blipFill>
            <a:blip r:embed="rId4"/>
            <a:stretch>
              <a:fillRect l="0" t="0" r="0" b="0"/>
            </a:stretch>
          </a:blipFill>
        </p:spPr>
      </p:sp>
      <p:sp>
        <p:nvSpPr>
          <p:cNvPr name="TextBox 11" id="11"/>
          <p:cNvSpPr txBox="true"/>
          <p:nvPr/>
        </p:nvSpPr>
        <p:spPr>
          <a:xfrm rot="0">
            <a:off x="5615511" y="83125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DB 설계</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200278" y="1813550"/>
            <a:ext cx="9792193" cy="7444750"/>
          </a:xfrm>
          <a:custGeom>
            <a:avLst/>
            <a:gdLst/>
            <a:ahLst/>
            <a:cxnLst/>
            <a:rect r="r" b="b" t="t" l="l"/>
            <a:pathLst>
              <a:path h="7444750" w="9792193">
                <a:moveTo>
                  <a:pt x="0" y="0"/>
                </a:moveTo>
                <a:lnTo>
                  <a:pt x="9792194" y="0"/>
                </a:lnTo>
                <a:lnTo>
                  <a:pt x="9792194" y="7444750"/>
                </a:lnTo>
                <a:lnTo>
                  <a:pt x="0" y="7444750"/>
                </a:lnTo>
                <a:lnTo>
                  <a:pt x="0" y="0"/>
                </a:lnTo>
                <a:close/>
              </a:path>
            </a:pathLst>
          </a:custGeom>
          <a:blipFill>
            <a:blip r:embed="rId4"/>
            <a:stretch>
              <a:fillRect l="0" t="0" r="0" b="0"/>
            </a:stretch>
          </a:blipFill>
        </p:spPr>
      </p:sp>
      <p:sp>
        <p:nvSpPr>
          <p:cNvPr name="TextBox 11" id="11"/>
          <p:cNvSpPr txBox="true"/>
          <p:nvPr/>
        </p:nvSpPr>
        <p:spPr>
          <a:xfrm rot="0">
            <a:off x="5615511" y="83125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DB 설계</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305090" y="1820547"/>
            <a:ext cx="13341260" cy="7437753"/>
          </a:xfrm>
          <a:custGeom>
            <a:avLst/>
            <a:gdLst/>
            <a:ahLst/>
            <a:cxnLst/>
            <a:rect r="r" b="b" t="t" l="l"/>
            <a:pathLst>
              <a:path h="7437753" w="13341260">
                <a:moveTo>
                  <a:pt x="0" y="0"/>
                </a:moveTo>
                <a:lnTo>
                  <a:pt x="13341260" y="0"/>
                </a:lnTo>
                <a:lnTo>
                  <a:pt x="13341260" y="7437753"/>
                </a:lnTo>
                <a:lnTo>
                  <a:pt x="0" y="7437753"/>
                </a:lnTo>
                <a:lnTo>
                  <a:pt x="0" y="0"/>
                </a:lnTo>
                <a:close/>
              </a:path>
            </a:pathLst>
          </a:custGeom>
          <a:blipFill>
            <a:blip r:embed="rId4"/>
            <a:stretch>
              <a:fillRect l="0" t="0" r="0" b="0"/>
            </a:stretch>
          </a:blipFill>
        </p:spPr>
      </p:sp>
      <p:sp>
        <p:nvSpPr>
          <p:cNvPr name="TextBox 11" id="11"/>
          <p:cNvSpPr txBox="true"/>
          <p:nvPr/>
        </p:nvSpPr>
        <p:spPr>
          <a:xfrm rot="0">
            <a:off x="5520261" y="761628"/>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 전체 시스템 아키텍처</a:t>
            </a:r>
          </a:p>
        </p:txBody>
      </p:sp>
      <p:sp>
        <p:nvSpPr>
          <p:cNvPr name="TextBox 12" id="12"/>
          <p:cNvSpPr txBox="true"/>
          <p:nvPr/>
        </p:nvSpPr>
        <p:spPr>
          <a:xfrm rot="0">
            <a:off x="12610643" y="2829945"/>
            <a:ext cx="2193727"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anum Square Round"/>
                <a:ea typeface="Nanum Square Round"/>
                <a:cs typeface="Nanum Square Round"/>
                <a:sym typeface="Nanum Square Round"/>
              </a:rPr>
              <a:t>P</a:t>
            </a:r>
            <a:r>
              <a:rPr lang="en-US" sz="1899">
                <a:solidFill>
                  <a:srgbClr val="000000"/>
                </a:solidFill>
                <a:latin typeface="Nanum Square Round"/>
                <a:ea typeface="Nanum Square Round"/>
                <a:cs typeface="Nanum Square Round"/>
                <a:sym typeface="Nanum Square Round"/>
              </a:rPr>
              <a:t>resentation_Layer</a:t>
            </a:r>
          </a:p>
        </p:txBody>
      </p:sp>
      <p:sp>
        <p:nvSpPr>
          <p:cNvPr name="TextBox 13" id="13"/>
          <p:cNvSpPr txBox="true"/>
          <p:nvPr/>
        </p:nvSpPr>
        <p:spPr>
          <a:xfrm rot="0">
            <a:off x="14087601" y="4810760"/>
            <a:ext cx="1729829"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anum Square Round"/>
                <a:ea typeface="Nanum Square Round"/>
                <a:cs typeface="Nanum Square Round"/>
                <a:sym typeface="Nanum Square Round"/>
              </a:rPr>
              <a:t>Secu</a:t>
            </a:r>
            <a:r>
              <a:rPr lang="en-US" sz="1899">
                <a:solidFill>
                  <a:srgbClr val="000000"/>
                </a:solidFill>
                <a:latin typeface="Nanum Square Round"/>
                <a:ea typeface="Nanum Square Round"/>
                <a:cs typeface="Nanum Square Round"/>
                <a:sym typeface="Nanum Square Round"/>
              </a:rPr>
              <a:t>rity_Layer </a:t>
            </a:r>
          </a:p>
        </p:txBody>
      </p:sp>
      <p:sp>
        <p:nvSpPr>
          <p:cNvPr name="TextBox 14" id="14"/>
          <p:cNvSpPr txBox="true"/>
          <p:nvPr/>
        </p:nvSpPr>
        <p:spPr>
          <a:xfrm rot="0">
            <a:off x="7173263" y="4758147"/>
            <a:ext cx="1749028"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anum Square Round"/>
                <a:ea typeface="Nanum Square Round"/>
                <a:cs typeface="Nanum Square Round"/>
                <a:sym typeface="Nanum Square Round"/>
              </a:rPr>
              <a:t>B</a:t>
            </a:r>
            <a:r>
              <a:rPr lang="en-US" sz="1899">
                <a:solidFill>
                  <a:srgbClr val="000000"/>
                </a:solidFill>
                <a:latin typeface="Nanum Square Round"/>
                <a:ea typeface="Nanum Square Round"/>
                <a:cs typeface="Nanum Square Round"/>
                <a:sym typeface="Nanum Square Round"/>
              </a:rPr>
              <a:t>usiness_Layer</a:t>
            </a:r>
          </a:p>
        </p:txBody>
      </p:sp>
      <p:sp>
        <p:nvSpPr>
          <p:cNvPr name="TextBox 15" id="15"/>
          <p:cNvSpPr txBox="true"/>
          <p:nvPr/>
        </p:nvSpPr>
        <p:spPr>
          <a:xfrm rot="0">
            <a:off x="9983229" y="7662686"/>
            <a:ext cx="2061865"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anum Square Round"/>
                <a:ea typeface="Nanum Square Round"/>
                <a:cs typeface="Nanum Square Round"/>
                <a:sym typeface="Nanum Square Round"/>
              </a:rPr>
              <a:t>Ext</a:t>
            </a:r>
            <a:r>
              <a:rPr lang="en-US" sz="1899">
                <a:solidFill>
                  <a:srgbClr val="000000"/>
                </a:solidFill>
                <a:latin typeface="Nanum Square Round"/>
                <a:ea typeface="Nanum Square Round"/>
                <a:cs typeface="Nanum Square Round"/>
                <a:sym typeface="Nanum Square Round"/>
              </a:rPr>
              <a:t>ernal_Services </a:t>
            </a:r>
          </a:p>
        </p:txBody>
      </p:sp>
      <p:sp>
        <p:nvSpPr>
          <p:cNvPr name="TextBox 16" id="16"/>
          <p:cNvSpPr txBox="true"/>
          <p:nvPr/>
        </p:nvSpPr>
        <p:spPr>
          <a:xfrm rot="0">
            <a:off x="3270949" y="6621615"/>
            <a:ext cx="2065883"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anum Square Round"/>
                <a:ea typeface="Nanum Square Round"/>
                <a:cs typeface="Nanum Square Round"/>
                <a:sym typeface="Nanum Square Round"/>
              </a:rPr>
              <a:t>Persistence_Layer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822143">
            <a:off x="4989428" y="4218134"/>
            <a:ext cx="1252166" cy="1252166"/>
          </a:xfrm>
          <a:custGeom>
            <a:avLst/>
            <a:gdLst/>
            <a:ahLst/>
            <a:cxnLst/>
            <a:rect r="r" b="b" t="t" l="l"/>
            <a:pathLst>
              <a:path h="1252166" w="1252166">
                <a:moveTo>
                  <a:pt x="0" y="0"/>
                </a:moveTo>
                <a:lnTo>
                  <a:pt x="1252166" y="0"/>
                </a:lnTo>
                <a:lnTo>
                  <a:pt x="1252166" y="1252166"/>
                </a:lnTo>
                <a:lnTo>
                  <a:pt x="0" y="1252166"/>
                </a:lnTo>
                <a:lnTo>
                  <a:pt x="0" y="0"/>
                </a:lnTo>
                <a:close/>
              </a:path>
            </a:pathLst>
          </a:custGeom>
          <a:blipFill>
            <a:blip r:embed="rId4"/>
            <a:stretch>
              <a:fillRect l="0" t="0" r="0" b="0"/>
            </a:stretch>
          </a:blipFill>
        </p:spPr>
      </p:sp>
      <p:sp>
        <p:nvSpPr>
          <p:cNvPr name="TextBox 11" id="11"/>
          <p:cNvSpPr txBox="true"/>
          <p:nvPr/>
        </p:nvSpPr>
        <p:spPr>
          <a:xfrm rot="0">
            <a:off x="5615511" y="4587650"/>
            <a:ext cx="7152228" cy="1005205"/>
          </a:xfrm>
          <a:prstGeom prst="rect">
            <a:avLst/>
          </a:prstGeom>
        </p:spPr>
        <p:txBody>
          <a:bodyPr anchor="t" rtlCol="false" tIns="0" lIns="0" bIns="0" rIns="0">
            <a:spAutoFit/>
          </a:bodyPr>
          <a:lstStyle/>
          <a:p>
            <a:pPr algn="ctr">
              <a:lnSpc>
                <a:spcPts val="8119"/>
              </a:lnSpc>
              <a:spcBef>
                <a:spcPct val="0"/>
              </a:spcBef>
            </a:pPr>
            <a:r>
              <a:rPr lang="en-US" sz="5799">
                <a:solidFill>
                  <a:srgbClr val="000000"/>
                </a:solidFill>
                <a:latin typeface="TDTD강굴림"/>
                <a:ea typeface="TDTD강굴림"/>
                <a:cs typeface="TDTD강굴림"/>
                <a:sym typeface="TDTD강굴림"/>
              </a:rPr>
              <a:t>구현시스템 화면 설명</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15932" y="2903731"/>
            <a:ext cx="7575693" cy="6164720"/>
          </a:xfrm>
          <a:custGeom>
            <a:avLst/>
            <a:gdLst/>
            <a:ahLst/>
            <a:cxnLst/>
            <a:rect r="r" b="b" t="t" l="l"/>
            <a:pathLst>
              <a:path h="6164720" w="7575693">
                <a:moveTo>
                  <a:pt x="0" y="0"/>
                </a:moveTo>
                <a:lnTo>
                  <a:pt x="7575693" y="0"/>
                </a:lnTo>
                <a:lnTo>
                  <a:pt x="7575693" y="6164720"/>
                </a:lnTo>
                <a:lnTo>
                  <a:pt x="0" y="6164720"/>
                </a:lnTo>
                <a:lnTo>
                  <a:pt x="0" y="0"/>
                </a:lnTo>
                <a:close/>
              </a:path>
            </a:pathLst>
          </a:custGeom>
          <a:blipFill>
            <a:blip r:embed="rId4"/>
            <a:stretch>
              <a:fillRect l="0" t="0" r="0" b="0"/>
            </a:stretch>
          </a:blipFill>
        </p:spPr>
      </p:sp>
      <p:sp>
        <p:nvSpPr>
          <p:cNvPr name="Freeform 11" id="11"/>
          <p:cNvSpPr/>
          <p:nvPr/>
        </p:nvSpPr>
        <p:spPr>
          <a:xfrm flipH="false" flipV="false" rot="0">
            <a:off x="11098865" y="2807612"/>
            <a:ext cx="3297672" cy="6356958"/>
          </a:xfrm>
          <a:custGeom>
            <a:avLst/>
            <a:gdLst/>
            <a:ahLst/>
            <a:cxnLst/>
            <a:rect r="r" b="b" t="t" l="l"/>
            <a:pathLst>
              <a:path h="6356958" w="3297672">
                <a:moveTo>
                  <a:pt x="0" y="0"/>
                </a:moveTo>
                <a:lnTo>
                  <a:pt x="3297672" y="0"/>
                </a:lnTo>
                <a:lnTo>
                  <a:pt x="3297672" y="6356958"/>
                </a:lnTo>
                <a:lnTo>
                  <a:pt x="0" y="6356958"/>
                </a:lnTo>
                <a:lnTo>
                  <a:pt x="0" y="0"/>
                </a:lnTo>
                <a:close/>
              </a:path>
            </a:pathLst>
          </a:custGeom>
          <a:blipFill>
            <a:blip r:embed="rId5"/>
            <a:stretch>
              <a:fillRect l="0" t="0" r="0" b="0"/>
            </a:stretch>
          </a:blipFill>
        </p:spPr>
      </p:sp>
      <p:sp>
        <p:nvSpPr>
          <p:cNvPr name="TextBox 12" id="12"/>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메인 페이지</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718518" y="2807612"/>
            <a:ext cx="5053782" cy="6356958"/>
          </a:xfrm>
          <a:custGeom>
            <a:avLst/>
            <a:gdLst/>
            <a:ahLst/>
            <a:cxnLst/>
            <a:rect r="r" b="b" t="t" l="l"/>
            <a:pathLst>
              <a:path h="6356958" w="5053782">
                <a:moveTo>
                  <a:pt x="0" y="0"/>
                </a:moveTo>
                <a:lnTo>
                  <a:pt x="5053781" y="0"/>
                </a:lnTo>
                <a:lnTo>
                  <a:pt x="5053781" y="6356958"/>
                </a:lnTo>
                <a:lnTo>
                  <a:pt x="0" y="6356958"/>
                </a:lnTo>
                <a:lnTo>
                  <a:pt x="0" y="0"/>
                </a:lnTo>
                <a:close/>
              </a:path>
            </a:pathLst>
          </a:custGeom>
          <a:blipFill>
            <a:blip r:embed="rId4"/>
            <a:stretch>
              <a:fillRect l="0" t="0" r="0" b="0"/>
            </a:stretch>
          </a:blipFill>
        </p:spPr>
      </p:sp>
      <p:sp>
        <p:nvSpPr>
          <p:cNvPr name="Freeform 11" id="11"/>
          <p:cNvSpPr/>
          <p:nvPr/>
        </p:nvSpPr>
        <p:spPr>
          <a:xfrm flipH="false" flipV="false" rot="0">
            <a:off x="9075747" y="2807612"/>
            <a:ext cx="5056339" cy="6356958"/>
          </a:xfrm>
          <a:custGeom>
            <a:avLst/>
            <a:gdLst/>
            <a:ahLst/>
            <a:cxnLst/>
            <a:rect r="r" b="b" t="t" l="l"/>
            <a:pathLst>
              <a:path h="6356958" w="5056339">
                <a:moveTo>
                  <a:pt x="0" y="0"/>
                </a:moveTo>
                <a:lnTo>
                  <a:pt x="5056340" y="0"/>
                </a:lnTo>
                <a:lnTo>
                  <a:pt x="5056340" y="6356958"/>
                </a:lnTo>
                <a:lnTo>
                  <a:pt x="0" y="6356958"/>
                </a:lnTo>
                <a:lnTo>
                  <a:pt x="0" y="0"/>
                </a:lnTo>
                <a:close/>
              </a:path>
            </a:pathLst>
          </a:custGeom>
          <a:blipFill>
            <a:blip r:embed="rId5"/>
            <a:stretch>
              <a:fillRect l="0" t="0" r="0" b="0"/>
            </a:stretch>
          </a:blipFill>
        </p:spPr>
      </p:sp>
      <p:sp>
        <p:nvSpPr>
          <p:cNvPr name="TextBox 12" id="12"/>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회원가입/로그인 페이지</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936064" y="2807612"/>
            <a:ext cx="3242049" cy="6356958"/>
          </a:xfrm>
          <a:custGeom>
            <a:avLst/>
            <a:gdLst/>
            <a:ahLst/>
            <a:cxnLst/>
            <a:rect r="r" b="b" t="t" l="l"/>
            <a:pathLst>
              <a:path h="6356958" w="3242049">
                <a:moveTo>
                  <a:pt x="0" y="0"/>
                </a:moveTo>
                <a:lnTo>
                  <a:pt x="3242049" y="0"/>
                </a:lnTo>
                <a:lnTo>
                  <a:pt x="3242049" y="6356958"/>
                </a:lnTo>
                <a:lnTo>
                  <a:pt x="0" y="6356958"/>
                </a:lnTo>
                <a:lnTo>
                  <a:pt x="0" y="0"/>
                </a:lnTo>
                <a:close/>
              </a:path>
            </a:pathLst>
          </a:custGeom>
          <a:blipFill>
            <a:blip r:embed="rId4"/>
            <a:stretch>
              <a:fillRect l="0" t="0" r="0" b="0"/>
            </a:stretch>
          </a:blipFill>
        </p:spPr>
      </p:sp>
      <p:sp>
        <p:nvSpPr>
          <p:cNvPr name="Freeform 11" id="11"/>
          <p:cNvSpPr/>
          <p:nvPr/>
        </p:nvSpPr>
        <p:spPr>
          <a:xfrm flipH="false" flipV="false" rot="0">
            <a:off x="1668441" y="3272607"/>
            <a:ext cx="7153082" cy="5426968"/>
          </a:xfrm>
          <a:custGeom>
            <a:avLst/>
            <a:gdLst/>
            <a:ahLst/>
            <a:cxnLst/>
            <a:rect r="r" b="b" t="t" l="l"/>
            <a:pathLst>
              <a:path h="5426968" w="7153082">
                <a:moveTo>
                  <a:pt x="0" y="0"/>
                </a:moveTo>
                <a:lnTo>
                  <a:pt x="7153082" y="0"/>
                </a:lnTo>
                <a:lnTo>
                  <a:pt x="7153082" y="5426967"/>
                </a:lnTo>
                <a:lnTo>
                  <a:pt x="0" y="5426967"/>
                </a:lnTo>
                <a:lnTo>
                  <a:pt x="0" y="0"/>
                </a:lnTo>
                <a:close/>
              </a:path>
            </a:pathLst>
          </a:custGeom>
          <a:blipFill>
            <a:blip r:embed="rId5"/>
            <a:stretch>
              <a:fillRect l="0" t="-1298" r="-1418" b="-1298"/>
            </a:stretch>
          </a:blipFill>
        </p:spPr>
      </p:sp>
      <p:sp>
        <p:nvSpPr>
          <p:cNvPr name="TextBox 12" id="12"/>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동아리 페이지</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3451730" y="3998015"/>
            <a:ext cx="5090436" cy="887178"/>
            <a:chOff x="0" y="0"/>
            <a:chExt cx="1340691" cy="233660"/>
          </a:xfrm>
        </p:grpSpPr>
        <p:sp>
          <p:nvSpPr>
            <p:cNvPr name="Freeform 11" id="11"/>
            <p:cNvSpPr/>
            <p:nvPr/>
          </p:nvSpPr>
          <p:spPr>
            <a:xfrm flipH="false" flipV="false" rot="0">
              <a:off x="0" y="0"/>
              <a:ext cx="1340691" cy="233660"/>
            </a:xfrm>
            <a:custGeom>
              <a:avLst/>
              <a:gdLst/>
              <a:ahLst/>
              <a:cxnLst/>
              <a:rect r="r" b="b" t="t" l="l"/>
              <a:pathLst>
                <a:path h="233660" w="1340691">
                  <a:moveTo>
                    <a:pt x="65398" y="0"/>
                  </a:moveTo>
                  <a:lnTo>
                    <a:pt x="1275293" y="0"/>
                  </a:lnTo>
                  <a:cubicBezTo>
                    <a:pt x="1311412" y="0"/>
                    <a:pt x="1340691" y="29280"/>
                    <a:pt x="1340691" y="65398"/>
                  </a:cubicBezTo>
                  <a:lnTo>
                    <a:pt x="1340691" y="168262"/>
                  </a:lnTo>
                  <a:cubicBezTo>
                    <a:pt x="1340691" y="185607"/>
                    <a:pt x="1333801" y="202241"/>
                    <a:pt x="1321536" y="214506"/>
                  </a:cubicBezTo>
                  <a:cubicBezTo>
                    <a:pt x="1309272" y="226770"/>
                    <a:pt x="1292638" y="233660"/>
                    <a:pt x="1275293" y="233660"/>
                  </a:cubicBezTo>
                  <a:lnTo>
                    <a:pt x="65398" y="233660"/>
                  </a:lnTo>
                  <a:cubicBezTo>
                    <a:pt x="29280" y="233660"/>
                    <a:pt x="0" y="204381"/>
                    <a:pt x="0" y="168262"/>
                  </a:cubicBezTo>
                  <a:lnTo>
                    <a:pt x="0" y="65398"/>
                  </a:lnTo>
                  <a:cubicBezTo>
                    <a:pt x="0" y="48053"/>
                    <a:pt x="6890" y="31419"/>
                    <a:pt x="19155" y="19155"/>
                  </a:cubicBezTo>
                  <a:cubicBezTo>
                    <a:pt x="31419" y="6890"/>
                    <a:pt x="48053" y="0"/>
                    <a:pt x="65398" y="0"/>
                  </a:cubicBezTo>
                  <a:close/>
                </a:path>
              </a:pathLst>
            </a:custGeom>
            <a:solidFill>
              <a:srgbClr val="000000"/>
            </a:solidFill>
            <a:ln cap="rnd">
              <a:noFill/>
              <a:prstDash val="solid"/>
              <a:round/>
            </a:ln>
          </p:spPr>
        </p:sp>
        <p:sp>
          <p:nvSpPr>
            <p:cNvPr name="TextBox 12" id="12"/>
            <p:cNvSpPr txBox="true"/>
            <p:nvPr/>
          </p:nvSpPr>
          <p:spPr>
            <a:xfrm>
              <a:off x="0" y="-47625"/>
              <a:ext cx="1340691"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3451730" y="5192505"/>
            <a:ext cx="5090436" cy="887178"/>
            <a:chOff x="0" y="0"/>
            <a:chExt cx="1340691" cy="233660"/>
          </a:xfrm>
        </p:grpSpPr>
        <p:sp>
          <p:nvSpPr>
            <p:cNvPr name="Freeform 14" id="14"/>
            <p:cNvSpPr/>
            <p:nvPr/>
          </p:nvSpPr>
          <p:spPr>
            <a:xfrm flipH="false" flipV="false" rot="0">
              <a:off x="0" y="0"/>
              <a:ext cx="1340691" cy="233660"/>
            </a:xfrm>
            <a:custGeom>
              <a:avLst/>
              <a:gdLst/>
              <a:ahLst/>
              <a:cxnLst/>
              <a:rect r="r" b="b" t="t" l="l"/>
              <a:pathLst>
                <a:path h="233660" w="1340691">
                  <a:moveTo>
                    <a:pt x="65398" y="0"/>
                  </a:moveTo>
                  <a:lnTo>
                    <a:pt x="1275293" y="0"/>
                  </a:lnTo>
                  <a:cubicBezTo>
                    <a:pt x="1311412" y="0"/>
                    <a:pt x="1340691" y="29280"/>
                    <a:pt x="1340691" y="65398"/>
                  </a:cubicBezTo>
                  <a:lnTo>
                    <a:pt x="1340691" y="168262"/>
                  </a:lnTo>
                  <a:cubicBezTo>
                    <a:pt x="1340691" y="185607"/>
                    <a:pt x="1333801" y="202241"/>
                    <a:pt x="1321536" y="214506"/>
                  </a:cubicBezTo>
                  <a:cubicBezTo>
                    <a:pt x="1309272" y="226770"/>
                    <a:pt x="1292638" y="233660"/>
                    <a:pt x="1275293" y="233660"/>
                  </a:cubicBezTo>
                  <a:lnTo>
                    <a:pt x="65398" y="233660"/>
                  </a:lnTo>
                  <a:cubicBezTo>
                    <a:pt x="29280" y="233660"/>
                    <a:pt x="0" y="204381"/>
                    <a:pt x="0" y="168262"/>
                  </a:cubicBezTo>
                  <a:lnTo>
                    <a:pt x="0" y="65398"/>
                  </a:lnTo>
                  <a:cubicBezTo>
                    <a:pt x="0" y="48053"/>
                    <a:pt x="6890" y="31419"/>
                    <a:pt x="19155" y="19155"/>
                  </a:cubicBezTo>
                  <a:cubicBezTo>
                    <a:pt x="31419" y="6890"/>
                    <a:pt x="48053" y="0"/>
                    <a:pt x="65398" y="0"/>
                  </a:cubicBezTo>
                  <a:close/>
                </a:path>
              </a:pathLst>
            </a:custGeom>
            <a:solidFill>
              <a:srgbClr val="000000"/>
            </a:solidFill>
            <a:ln cap="rnd">
              <a:noFill/>
              <a:prstDash val="solid"/>
              <a:round/>
            </a:ln>
          </p:spPr>
        </p:sp>
        <p:sp>
          <p:nvSpPr>
            <p:cNvPr name="TextBox 15" id="15"/>
            <p:cNvSpPr txBox="true"/>
            <p:nvPr/>
          </p:nvSpPr>
          <p:spPr>
            <a:xfrm>
              <a:off x="0" y="-47625"/>
              <a:ext cx="1340691"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3451730" y="6384484"/>
            <a:ext cx="5090436" cy="887178"/>
            <a:chOff x="0" y="0"/>
            <a:chExt cx="1340691" cy="233660"/>
          </a:xfrm>
        </p:grpSpPr>
        <p:sp>
          <p:nvSpPr>
            <p:cNvPr name="Freeform 17" id="17"/>
            <p:cNvSpPr/>
            <p:nvPr/>
          </p:nvSpPr>
          <p:spPr>
            <a:xfrm flipH="false" flipV="false" rot="0">
              <a:off x="0" y="0"/>
              <a:ext cx="1340691" cy="233660"/>
            </a:xfrm>
            <a:custGeom>
              <a:avLst/>
              <a:gdLst/>
              <a:ahLst/>
              <a:cxnLst/>
              <a:rect r="r" b="b" t="t" l="l"/>
              <a:pathLst>
                <a:path h="233660" w="1340691">
                  <a:moveTo>
                    <a:pt x="65398" y="0"/>
                  </a:moveTo>
                  <a:lnTo>
                    <a:pt x="1275293" y="0"/>
                  </a:lnTo>
                  <a:cubicBezTo>
                    <a:pt x="1311412" y="0"/>
                    <a:pt x="1340691" y="29280"/>
                    <a:pt x="1340691" y="65398"/>
                  </a:cubicBezTo>
                  <a:lnTo>
                    <a:pt x="1340691" y="168262"/>
                  </a:lnTo>
                  <a:cubicBezTo>
                    <a:pt x="1340691" y="185607"/>
                    <a:pt x="1333801" y="202241"/>
                    <a:pt x="1321536" y="214506"/>
                  </a:cubicBezTo>
                  <a:cubicBezTo>
                    <a:pt x="1309272" y="226770"/>
                    <a:pt x="1292638" y="233660"/>
                    <a:pt x="1275293" y="233660"/>
                  </a:cubicBezTo>
                  <a:lnTo>
                    <a:pt x="65398" y="233660"/>
                  </a:lnTo>
                  <a:cubicBezTo>
                    <a:pt x="29280" y="233660"/>
                    <a:pt x="0" y="204381"/>
                    <a:pt x="0" y="168262"/>
                  </a:cubicBezTo>
                  <a:lnTo>
                    <a:pt x="0" y="65398"/>
                  </a:lnTo>
                  <a:cubicBezTo>
                    <a:pt x="0" y="48053"/>
                    <a:pt x="6890" y="31419"/>
                    <a:pt x="19155" y="19155"/>
                  </a:cubicBezTo>
                  <a:cubicBezTo>
                    <a:pt x="31419" y="6890"/>
                    <a:pt x="48053" y="0"/>
                    <a:pt x="65398" y="0"/>
                  </a:cubicBezTo>
                  <a:close/>
                </a:path>
              </a:pathLst>
            </a:custGeom>
            <a:solidFill>
              <a:srgbClr val="000000"/>
            </a:solidFill>
            <a:ln cap="rnd">
              <a:noFill/>
              <a:prstDash val="solid"/>
              <a:round/>
            </a:ln>
          </p:spPr>
        </p:sp>
        <p:sp>
          <p:nvSpPr>
            <p:cNvPr name="TextBox 18" id="18"/>
            <p:cNvSpPr txBox="true"/>
            <p:nvPr/>
          </p:nvSpPr>
          <p:spPr>
            <a:xfrm>
              <a:off x="0" y="-47625"/>
              <a:ext cx="1340691"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3451730" y="4002343"/>
            <a:ext cx="1017371" cy="887178"/>
            <a:chOff x="0" y="0"/>
            <a:chExt cx="267949" cy="233660"/>
          </a:xfrm>
        </p:grpSpPr>
        <p:sp>
          <p:nvSpPr>
            <p:cNvPr name="Freeform 20" id="20"/>
            <p:cNvSpPr/>
            <p:nvPr/>
          </p:nvSpPr>
          <p:spPr>
            <a:xfrm flipH="false" flipV="false" rot="0">
              <a:off x="0" y="0"/>
              <a:ext cx="267949" cy="233660"/>
            </a:xfrm>
            <a:custGeom>
              <a:avLst/>
              <a:gdLst/>
              <a:ahLst/>
              <a:cxnLst/>
              <a:rect r="r" b="b" t="t" l="l"/>
              <a:pathLst>
                <a:path h="233660" w="267949">
                  <a:moveTo>
                    <a:pt x="116830" y="0"/>
                  </a:moveTo>
                  <a:lnTo>
                    <a:pt x="151119" y="0"/>
                  </a:lnTo>
                  <a:cubicBezTo>
                    <a:pt x="215643" y="0"/>
                    <a:pt x="267949" y="52307"/>
                    <a:pt x="267949" y="116830"/>
                  </a:cubicBezTo>
                  <a:lnTo>
                    <a:pt x="267949" y="116830"/>
                  </a:lnTo>
                  <a:cubicBezTo>
                    <a:pt x="267949" y="147815"/>
                    <a:pt x="255641" y="177531"/>
                    <a:pt x="233731" y="199441"/>
                  </a:cubicBezTo>
                  <a:cubicBezTo>
                    <a:pt x="211821" y="221351"/>
                    <a:pt x="182105" y="233660"/>
                    <a:pt x="151119" y="233660"/>
                  </a:cubicBezTo>
                  <a:lnTo>
                    <a:pt x="116830" y="233660"/>
                  </a:lnTo>
                  <a:cubicBezTo>
                    <a:pt x="52307" y="233660"/>
                    <a:pt x="0" y="181353"/>
                    <a:pt x="0" y="116830"/>
                  </a:cubicBezTo>
                  <a:lnTo>
                    <a:pt x="0" y="116830"/>
                  </a:lnTo>
                  <a:cubicBezTo>
                    <a:pt x="0" y="52307"/>
                    <a:pt x="52307" y="0"/>
                    <a:pt x="116830" y="0"/>
                  </a:cubicBezTo>
                  <a:close/>
                </a:path>
              </a:pathLst>
            </a:custGeom>
            <a:solidFill>
              <a:srgbClr val="FFFFFF"/>
            </a:solidFill>
            <a:ln w="38100" cap="rnd">
              <a:solidFill>
                <a:srgbClr val="000000"/>
              </a:solidFill>
              <a:prstDash val="solid"/>
              <a:round/>
            </a:ln>
          </p:spPr>
        </p:sp>
        <p:sp>
          <p:nvSpPr>
            <p:cNvPr name="TextBox 21" id="21"/>
            <p:cNvSpPr txBox="true"/>
            <p:nvPr/>
          </p:nvSpPr>
          <p:spPr>
            <a:xfrm>
              <a:off x="0" y="-47625"/>
              <a:ext cx="267949"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3451730" y="5193762"/>
            <a:ext cx="1017371" cy="887178"/>
            <a:chOff x="0" y="0"/>
            <a:chExt cx="267949" cy="233660"/>
          </a:xfrm>
        </p:grpSpPr>
        <p:sp>
          <p:nvSpPr>
            <p:cNvPr name="Freeform 23" id="23"/>
            <p:cNvSpPr/>
            <p:nvPr/>
          </p:nvSpPr>
          <p:spPr>
            <a:xfrm flipH="false" flipV="false" rot="0">
              <a:off x="0" y="0"/>
              <a:ext cx="267949" cy="233660"/>
            </a:xfrm>
            <a:custGeom>
              <a:avLst/>
              <a:gdLst/>
              <a:ahLst/>
              <a:cxnLst/>
              <a:rect r="r" b="b" t="t" l="l"/>
              <a:pathLst>
                <a:path h="233660" w="267949">
                  <a:moveTo>
                    <a:pt x="116830" y="0"/>
                  </a:moveTo>
                  <a:lnTo>
                    <a:pt x="151119" y="0"/>
                  </a:lnTo>
                  <a:cubicBezTo>
                    <a:pt x="215643" y="0"/>
                    <a:pt x="267949" y="52307"/>
                    <a:pt x="267949" y="116830"/>
                  </a:cubicBezTo>
                  <a:lnTo>
                    <a:pt x="267949" y="116830"/>
                  </a:lnTo>
                  <a:cubicBezTo>
                    <a:pt x="267949" y="147815"/>
                    <a:pt x="255641" y="177531"/>
                    <a:pt x="233731" y="199441"/>
                  </a:cubicBezTo>
                  <a:cubicBezTo>
                    <a:pt x="211821" y="221351"/>
                    <a:pt x="182105" y="233660"/>
                    <a:pt x="151119" y="233660"/>
                  </a:cubicBezTo>
                  <a:lnTo>
                    <a:pt x="116830" y="233660"/>
                  </a:lnTo>
                  <a:cubicBezTo>
                    <a:pt x="52307" y="233660"/>
                    <a:pt x="0" y="181353"/>
                    <a:pt x="0" y="116830"/>
                  </a:cubicBezTo>
                  <a:lnTo>
                    <a:pt x="0" y="116830"/>
                  </a:lnTo>
                  <a:cubicBezTo>
                    <a:pt x="0" y="52307"/>
                    <a:pt x="52307" y="0"/>
                    <a:pt x="116830" y="0"/>
                  </a:cubicBezTo>
                  <a:close/>
                </a:path>
              </a:pathLst>
            </a:custGeom>
            <a:solidFill>
              <a:srgbClr val="FFFFFF"/>
            </a:solidFill>
            <a:ln w="38100" cap="rnd">
              <a:solidFill>
                <a:srgbClr val="000000"/>
              </a:solidFill>
              <a:prstDash val="solid"/>
              <a:round/>
            </a:ln>
          </p:spPr>
        </p:sp>
        <p:sp>
          <p:nvSpPr>
            <p:cNvPr name="TextBox 24" id="24"/>
            <p:cNvSpPr txBox="true"/>
            <p:nvPr/>
          </p:nvSpPr>
          <p:spPr>
            <a:xfrm>
              <a:off x="0" y="-47625"/>
              <a:ext cx="267949"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3451730" y="6385740"/>
            <a:ext cx="1017371" cy="887178"/>
            <a:chOff x="0" y="0"/>
            <a:chExt cx="267949" cy="233660"/>
          </a:xfrm>
        </p:grpSpPr>
        <p:sp>
          <p:nvSpPr>
            <p:cNvPr name="Freeform 26" id="26"/>
            <p:cNvSpPr/>
            <p:nvPr/>
          </p:nvSpPr>
          <p:spPr>
            <a:xfrm flipH="false" flipV="false" rot="0">
              <a:off x="0" y="0"/>
              <a:ext cx="267949" cy="233660"/>
            </a:xfrm>
            <a:custGeom>
              <a:avLst/>
              <a:gdLst/>
              <a:ahLst/>
              <a:cxnLst/>
              <a:rect r="r" b="b" t="t" l="l"/>
              <a:pathLst>
                <a:path h="233660" w="267949">
                  <a:moveTo>
                    <a:pt x="116830" y="0"/>
                  </a:moveTo>
                  <a:lnTo>
                    <a:pt x="151119" y="0"/>
                  </a:lnTo>
                  <a:cubicBezTo>
                    <a:pt x="215643" y="0"/>
                    <a:pt x="267949" y="52307"/>
                    <a:pt x="267949" y="116830"/>
                  </a:cubicBezTo>
                  <a:lnTo>
                    <a:pt x="267949" y="116830"/>
                  </a:lnTo>
                  <a:cubicBezTo>
                    <a:pt x="267949" y="147815"/>
                    <a:pt x="255641" y="177531"/>
                    <a:pt x="233731" y="199441"/>
                  </a:cubicBezTo>
                  <a:cubicBezTo>
                    <a:pt x="211821" y="221351"/>
                    <a:pt x="182105" y="233660"/>
                    <a:pt x="151119" y="233660"/>
                  </a:cubicBezTo>
                  <a:lnTo>
                    <a:pt x="116830" y="233660"/>
                  </a:lnTo>
                  <a:cubicBezTo>
                    <a:pt x="52307" y="233660"/>
                    <a:pt x="0" y="181353"/>
                    <a:pt x="0" y="116830"/>
                  </a:cubicBezTo>
                  <a:lnTo>
                    <a:pt x="0" y="116830"/>
                  </a:lnTo>
                  <a:cubicBezTo>
                    <a:pt x="0" y="52307"/>
                    <a:pt x="52307" y="0"/>
                    <a:pt x="116830" y="0"/>
                  </a:cubicBezTo>
                  <a:close/>
                </a:path>
              </a:pathLst>
            </a:custGeom>
            <a:solidFill>
              <a:srgbClr val="FFFFFF"/>
            </a:solidFill>
            <a:ln w="38100" cap="rnd">
              <a:solidFill>
                <a:srgbClr val="000000"/>
              </a:solidFill>
              <a:prstDash val="solid"/>
              <a:round/>
            </a:ln>
          </p:spPr>
        </p:sp>
        <p:sp>
          <p:nvSpPr>
            <p:cNvPr name="TextBox 27" id="27"/>
            <p:cNvSpPr txBox="true"/>
            <p:nvPr/>
          </p:nvSpPr>
          <p:spPr>
            <a:xfrm>
              <a:off x="0" y="-47625"/>
              <a:ext cx="267949" cy="281285"/>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5001290" y="4124040"/>
            <a:ext cx="3245306" cy="530352"/>
          </a:xfrm>
          <a:prstGeom prst="rect">
            <a:avLst/>
          </a:prstGeom>
        </p:spPr>
        <p:txBody>
          <a:bodyPr anchor="t" rtlCol="false" tIns="0" lIns="0" bIns="0" rIns="0">
            <a:spAutoFit/>
          </a:bodyPr>
          <a:lstStyle/>
          <a:p>
            <a:pPr algn="l">
              <a:lnSpc>
                <a:spcPts val="4283"/>
              </a:lnSpc>
              <a:spcBef>
                <a:spcPct val="0"/>
              </a:spcBef>
            </a:pPr>
            <a:r>
              <a:rPr lang="en-US" sz="2799">
                <a:solidFill>
                  <a:srgbClr val="FFFFFF"/>
                </a:solidFill>
                <a:latin typeface="Nanum Square Round"/>
                <a:ea typeface="Nanum Square Round"/>
                <a:cs typeface="Nanum Square Round"/>
                <a:sym typeface="Nanum Square Round"/>
              </a:rPr>
              <a:t>프로젝트 개요</a:t>
            </a:r>
          </a:p>
        </p:txBody>
      </p:sp>
      <p:sp>
        <p:nvSpPr>
          <p:cNvPr name="TextBox 29" id="29"/>
          <p:cNvSpPr txBox="true"/>
          <p:nvPr/>
        </p:nvSpPr>
        <p:spPr>
          <a:xfrm rot="0">
            <a:off x="5001290" y="5318531"/>
            <a:ext cx="3245306" cy="530352"/>
          </a:xfrm>
          <a:prstGeom prst="rect">
            <a:avLst/>
          </a:prstGeom>
        </p:spPr>
        <p:txBody>
          <a:bodyPr anchor="t" rtlCol="false" tIns="0" lIns="0" bIns="0" rIns="0">
            <a:spAutoFit/>
          </a:bodyPr>
          <a:lstStyle/>
          <a:p>
            <a:pPr algn="l">
              <a:lnSpc>
                <a:spcPts val="4283"/>
              </a:lnSpc>
              <a:spcBef>
                <a:spcPct val="0"/>
              </a:spcBef>
            </a:pPr>
            <a:r>
              <a:rPr lang="en-US" sz="2799">
                <a:solidFill>
                  <a:srgbClr val="FFFFFF"/>
                </a:solidFill>
                <a:latin typeface="Nanum Square Round"/>
                <a:ea typeface="Nanum Square Round"/>
                <a:cs typeface="Nanum Square Round"/>
                <a:sym typeface="Nanum Square Round"/>
              </a:rPr>
              <a:t>요구사항 분석</a:t>
            </a:r>
          </a:p>
        </p:txBody>
      </p:sp>
      <p:sp>
        <p:nvSpPr>
          <p:cNvPr name="TextBox 30" id="30"/>
          <p:cNvSpPr txBox="true"/>
          <p:nvPr/>
        </p:nvSpPr>
        <p:spPr>
          <a:xfrm rot="0">
            <a:off x="5001290" y="6510509"/>
            <a:ext cx="3245306" cy="530352"/>
          </a:xfrm>
          <a:prstGeom prst="rect">
            <a:avLst/>
          </a:prstGeom>
        </p:spPr>
        <p:txBody>
          <a:bodyPr anchor="t" rtlCol="false" tIns="0" lIns="0" bIns="0" rIns="0">
            <a:spAutoFit/>
          </a:bodyPr>
          <a:lstStyle/>
          <a:p>
            <a:pPr algn="l">
              <a:lnSpc>
                <a:spcPts val="4283"/>
              </a:lnSpc>
              <a:spcBef>
                <a:spcPct val="0"/>
              </a:spcBef>
            </a:pPr>
            <a:r>
              <a:rPr lang="en-US" sz="2799">
                <a:solidFill>
                  <a:srgbClr val="FFFFFF"/>
                </a:solidFill>
                <a:latin typeface="Nanum Square Round"/>
                <a:ea typeface="Nanum Square Round"/>
                <a:cs typeface="Nanum Square Round"/>
                <a:sym typeface="Nanum Square Round"/>
              </a:rPr>
              <a:t>시스템 구성도</a:t>
            </a:r>
          </a:p>
        </p:txBody>
      </p:sp>
      <p:sp>
        <p:nvSpPr>
          <p:cNvPr name="TextBox 31" id="31"/>
          <p:cNvSpPr txBox="true"/>
          <p:nvPr/>
        </p:nvSpPr>
        <p:spPr>
          <a:xfrm rot="0">
            <a:off x="3693386" y="4124040"/>
            <a:ext cx="534059" cy="530352"/>
          </a:xfrm>
          <a:prstGeom prst="rect">
            <a:avLst/>
          </a:prstGeom>
        </p:spPr>
        <p:txBody>
          <a:bodyPr anchor="t" rtlCol="false" tIns="0" lIns="0" bIns="0" rIns="0">
            <a:spAutoFit/>
          </a:bodyPr>
          <a:lstStyle/>
          <a:p>
            <a:pPr algn="ctr">
              <a:lnSpc>
                <a:spcPts val="4283"/>
              </a:lnSpc>
              <a:spcBef>
                <a:spcPct val="0"/>
              </a:spcBef>
            </a:pPr>
            <a:r>
              <a:rPr lang="en-US" b="true" sz="2799">
                <a:solidFill>
                  <a:srgbClr val="000000"/>
                </a:solidFill>
                <a:latin typeface="Nanum Square Round Bold"/>
                <a:ea typeface="Nanum Square Round Bold"/>
                <a:cs typeface="Nanum Square Round Bold"/>
                <a:sym typeface="Nanum Square Round Bold"/>
              </a:rPr>
              <a:t>01</a:t>
            </a:r>
          </a:p>
        </p:txBody>
      </p:sp>
      <p:grpSp>
        <p:nvGrpSpPr>
          <p:cNvPr name="Group 32" id="32"/>
          <p:cNvGrpSpPr/>
          <p:nvPr/>
        </p:nvGrpSpPr>
        <p:grpSpPr>
          <a:xfrm rot="0">
            <a:off x="3451730" y="7577718"/>
            <a:ext cx="5090436" cy="888434"/>
            <a:chOff x="0" y="0"/>
            <a:chExt cx="6787248" cy="1184579"/>
          </a:xfrm>
        </p:grpSpPr>
        <p:grpSp>
          <p:nvGrpSpPr>
            <p:cNvPr name="Group 33" id="33"/>
            <p:cNvGrpSpPr/>
            <p:nvPr/>
          </p:nvGrpSpPr>
          <p:grpSpPr>
            <a:xfrm rot="0">
              <a:off x="0" y="1675"/>
              <a:ext cx="6787248" cy="1182904"/>
              <a:chOff x="0" y="0"/>
              <a:chExt cx="1340691" cy="233660"/>
            </a:xfrm>
          </p:grpSpPr>
          <p:sp>
            <p:nvSpPr>
              <p:cNvPr name="Freeform 34" id="34"/>
              <p:cNvSpPr/>
              <p:nvPr/>
            </p:nvSpPr>
            <p:spPr>
              <a:xfrm flipH="false" flipV="false" rot="0">
                <a:off x="0" y="0"/>
                <a:ext cx="1340691" cy="233660"/>
              </a:xfrm>
              <a:custGeom>
                <a:avLst/>
                <a:gdLst/>
                <a:ahLst/>
                <a:cxnLst/>
                <a:rect r="r" b="b" t="t" l="l"/>
                <a:pathLst>
                  <a:path h="233660" w="1340691">
                    <a:moveTo>
                      <a:pt x="65398" y="0"/>
                    </a:moveTo>
                    <a:lnTo>
                      <a:pt x="1275293" y="0"/>
                    </a:lnTo>
                    <a:cubicBezTo>
                      <a:pt x="1311412" y="0"/>
                      <a:pt x="1340691" y="29280"/>
                      <a:pt x="1340691" y="65398"/>
                    </a:cubicBezTo>
                    <a:lnTo>
                      <a:pt x="1340691" y="168262"/>
                    </a:lnTo>
                    <a:cubicBezTo>
                      <a:pt x="1340691" y="185607"/>
                      <a:pt x="1333801" y="202241"/>
                      <a:pt x="1321536" y="214506"/>
                    </a:cubicBezTo>
                    <a:cubicBezTo>
                      <a:pt x="1309272" y="226770"/>
                      <a:pt x="1292638" y="233660"/>
                      <a:pt x="1275293" y="233660"/>
                    </a:cubicBezTo>
                    <a:lnTo>
                      <a:pt x="65398" y="233660"/>
                    </a:lnTo>
                    <a:cubicBezTo>
                      <a:pt x="29280" y="233660"/>
                      <a:pt x="0" y="204381"/>
                      <a:pt x="0" y="168262"/>
                    </a:cubicBezTo>
                    <a:lnTo>
                      <a:pt x="0" y="65398"/>
                    </a:lnTo>
                    <a:cubicBezTo>
                      <a:pt x="0" y="48053"/>
                      <a:pt x="6890" y="31419"/>
                      <a:pt x="19155" y="19155"/>
                    </a:cubicBezTo>
                    <a:cubicBezTo>
                      <a:pt x="31419" y="6890"/>
                      <a:pt x="48053" y="0"/>
                      <a:pt x="65398" y="0"/>
                    </a:cubicBezTo>
                    <a:close/>
                  </a:path>
                </a:pathLst>
              </a:custGeom>
              <a:solidFill>
                <a:srgbClr val="000000"/>
              </a:solidFill>
              <a:ln cap="rnd">
                <a:noFill/>
                <a:prstDash val="solid"/>
                <a:round/>
              </a:ln>
            </p:spPr>
          </p:sp>
          <p:sp>
            <p:nvSpPr>
              <p:cNvPr name="TextBox 35" id="35"/>
              <p:cNvSpPr txBox="true"/>
              <p:nvPr/>
            </p:nvSpPr>
            <p:spPr>
              <a:xfrm>
                <a:off x="0" y="-47625"/>
                <a:ext cx="1340691"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0">
              <a:off x="0" y="0"/>
              <a:ext cx="1356494" cy="1182904"/>
              <a:chOff x="0" y="0"/>
              <a:chExt cx="267949" cy="233660"/>
            </a:xfrm>
          </p:grpSpPr>
          <p:sp>
            <p:nvSpPr>
              <p:cNvPr name="Freeform 37" id="37"/>
              <p:cNvSpPr/>
              <p:nvPr/>
            </p:nvSpPr>
            <p:spPr>
              <a:xfrm flipH="false" flipV="false" rot="0">
                <a:off x="0" y="0"/>
                <a:ext cx="267949" cy="233660"/>
              </a:xfrm>
              <a:custGeom>
                <a:avLst/>
                <a:gdLst/>
                <a:ahLst/>
                <a:cxnLst/>
                <a:rect r="r" b="b" t="t" l="l"/>
                <a:pathLst>
                  <a:path h="233660" w="267949">
                    <a:moveTo>
                      <a:pt x="116830" y="0"/>
                    </a:moveTo>
                    <a:lnTo>
                      <a:pt x="151119" y="0"/>
                    </a:lnTo>
                    <a:cubicBezTo>
                      <a:pt x="215643" y="0"/>
                      <a:pt x="267949" y="52307"/>
                      <a:pt x="267949" y="116830"/>
                    </a:cubicBezTo>
                    <a:lnTo>
                      <a:pt x="267949" y="116830"/>
                    </a:lnTo>
                    <a:cubicBezTo>
                      <a:pt x="267949" y="147815"/>
                      <a:pt x="255641" y="177531"/>
                      <a:pt x="233731" y="199441"/>
                    </a:cubicBezTo>
                    <a:cubicBezTo>
                      <a:pt x="211821" y="221351"/>
                      <a:pt x="182105" y="233660"/>
                      <a:pt x="151119" y="233660"/>
                    </a:cubicBezTo>
                    <a:lnTo>
                      <a:pt x="116830" y="233660"/>
                    </a:lnTo>
                    <a:cubicBezTo>
                      <a:pt x="52307" y="233660"/>
                      <a:pt x="0" y="181353"/>
                      <a:pt x="0" y="116830"/>
                    </a:cubicBezTo>
                    <a:lnTo>
                      <a:pt x="0" y="116830"/>
                    </a:lnTo>
                    <a:cubicBezTo>
                      <a:pt x="0" y="52307"/>
                      <a:pt x="52307" y="0"/>
                      <a:pt x="116830" y="0"/>
                    </a:cubicBezTo>
                    <a:close/>
                  </a:path>
                </a:pathLst>
              </a:custGeom>
              <a:solidFill>
                <a:srgbClr val="FFFFFF"/>
              </a:solidFill>
              <a:ln w="38100" cap="rnd">
                <a:solidFill>
                  <a:srgbClr val="000000"/>
                </a:solidFill>
                <a:prstDash val="solid"/>
                <a:round/>
              </a:ln>
            </p:spPr>
          </p:sp>
          <p:sp>
            <p:nvSpPr>
              <p:cNvPr name="TextBox 38" id="38"/>
              <p:cNvSpPr txBox="true"/>
              <p:nvPr/>
            </p:nvSpPr>
            <p:spPr>
              <a:xfrm>
                <a:off x="0" y="-47625"/>
                <a:ext cx="267949" cy="281285"/>
              </a:xfrm>
              <a:prstGeom prst="rect">
                <a:avLst/>
              </a:prstGeom>
            </p:spPr>
            <p:txBody>
              <a:bodyPr anchor="ctr" rtlCol="false" tIns="50800" lIns="50800" bIns="50800" rIns="50800"/>
              <a:lstStyle/>
              <a:p>
                <a:pPr algn="ctr">
                  <a:lnSpc>
                    <a:spcPts val="2659"/>
                  </a:lnSpc>
                  <a:spcBef>
                    <a:spcPct val="0"/>
                  </a:spcBef>
                </a:pPr>
              </a:p>
            </p:txBody>
          </p:sp>
        </p:grpSp>
        <p:sp>
          <p:nvSpPr>
            <p:cNvPr name="TextBox 39" id="39"/>
            <p:cNvSpPr txBox="true"/>
            <p:nvPr/>
          </p:nvSpPr>
          <p:spPr>
            <a:xfrm rot="0">
              <a:off x="2066079" y="204634"/>
              <a:ext cx="4664910" cy="672212"/>
            </a:xfrm>
            <a:prstGeom prst="rect">
              <a:avLst/>
            </a:prstGeom>
          </p:spPr>
          <p:txBody>
            <a:bodyPr anchor="t" rtlCol="false" tIns="0" lIns="0" bIns="0" rIns="0">
              <a:spAutoFit/>
            </a:bodyPr>
            <a:lstStyle/>
            <a:p>
              <a:pPr algn="l">
                <a:lnSpc>
                  <a:spcPts val="4283"/>
                </a:lnSpc>
                <a:spcBef>
                  <a:spcPct val="0"/>
                </a:spcBef>
              </a:pPr>
              <a:r>
                <a:rPr lang="en-US" sz="2799">
                  <a:solidFill>
                    <a:srgbClr val="FFFFFF"/>
                  </a:solidFill>
                  <a:latin typeface="Nanum Square Round"/>
                  <a:ea typeface="Nanum Square Round"/>
                  <a:cs typeface="Nanum Square Round"/>
                  <a:sym typeface="Nanum Square Round"/>
                </a:rPr>
                <a:t>구현시스템 화면 설명</a:t>
              </a:r>
            </a:p>
          </p:txBody>
        </p:sp>
        <p:sp>
          <p:nvSpPr>
            <p:cNvPr name="TextBox 40" id="40"/>
            <p:cNvSpPr txBox="true"/>
            <p:nvPr/>
          </p:nvSpPr>
          <p:spPr>
            <a:xfrm rot="0">
              <a:off x="322208" y="202959"/>
              <a:ext cx="712078" cy="672212"/>
            </a:xfrm>
            <a:prstGeom prst="rect">
              <a:avLst/>
            </a:prstGeom>
          </p:spPr>
          <p:txBody>
            <a:bodyPr anchor="t" rtlCol="false" tIns="0" lIns="0" bIns="0" rIns="0">
              <a:spAutoFit/>
            </a:bodyPr>
            <a:lstStyle/>
            <a:p>
              <a:pPr algn="ctr">
                <a:lnSpc>
                  <a:spcPts val="4283"/>
                </a:lnSpc>
                <a:spcBef>
                  <a:spcPct val="0"/>
                </a:spcBef>
              </a:pPr>
              <a:r>
                <a:rPr lang="en-US" b="true" sz="2799">
                  <a:solidFill>
                    <a:srgbClr val="000000"/>
                  </a:solidFill>
                  <a:latin typeface="Nanum Square Round Bold"/>
                  <a:ea typeface="Nanum Square Round Bold"/>
                  <a:cs typeface="Nanum Square Round Bold"/>
                  <a:sym typeface="Nanum Square Round Bold"/>
                </a:rPr>
                <a:t>04</a:t>
              </a:r>
            </a:p>
          </p:txBody>
        </p:sp>
      </p:grpSp>
      <p:sp>
        <p:nvSpPr>
          <p:cNvPr name="TextBox 41" id="41"/>
          <p:cNvSpPr txBox="true"/>
          <p:nvPr/>
        </p:nvSpPr>
        <p:spPr>
          <a:xfrm rot="0">
            <a:off x="3693386" y="5318531"/>
            <a:ext cx="534059" cy="530352"/>
          </a:xfrm>
          <a:prstGeom prst="rect">
            <a:avLst/>
          </a:prstGeom>
        </p:spPr>
        <p:txBody>
          <a:bodyPr anchor="t" rtlCol="false" tIns="0" lIns="0" bIns="0" rIns="0">
            <a:spAutoFit/>
          </a:bodyPr>
          <a:lstStyle/>
          <a:p>
            <a:pPr algn="ctr">
              <a:lnSpc>
                <a:spcPts val="4283"/>
              </a:lnSpc>
              <a:spcBef>
                <a:spcPct val="0"/>
              </a:spcBef>
            </a:pPr>
            <a:r>
              <a:rPr lang="en-US" b="true" sz="2799">
                <a:solidFill>
                  <a:srgbClr val="000000"/>
                </a:solidFill>
                <a:latin typeface="Nanum Square Round Bold"/>
                <a:ea typeface="Nanum Square Round Bold"/>
                <a:cs typeface="Nanum Square Round Bold"/>
                <a:sym typeface="Nanum Square Round Bold"/>
              </a:rPr>
              <a:t>02</a:t>
            </a:r>
          </a:p>
        </p:txBody>
      </p:sp>
      <p:sp>
        <p:nvSpPr>
          <p:cNvPr name="TextBox 42" id="42"/>
          <p:cNvSpPr txBox="true"/>
          <p:nvPr/>
        </p:nvSpPr>
        <p:spPr>
          <a:xfrm rot="0">
            <a:off x="3693386" y="6510509"/>
            <a:ext cx="534059" cy="530352"/>
          </a:xfrm>
          <a:prstGeom prst="rect">
            <a:avLst/>
          </a:prstGeom>
        </p:spPr>
        <p:txBody>
          <a:bodyPr anchor="t" rtlCol="false" tIns="0" lIns="0" bIns="0" rIns="0">
            <a:spAutoFit/>
          </a:bodyPr>
          <a:lstStyle/>
          <a:p>
            <a:pPr algn="ctr">
              <a:lnSpc>
                <a:spcPts val="4283"/>
              </a:lnSpc>
              <a:spcBef>
                <a:spcPct val="0"/>
              </a:spcBef>
            </a:pPr>
            <a:r>
              <a:rPr lang="en-US" b="true" sz="2799">
                <a:solidFill>
                  <a:srgbClr val="000000"/>
                </a:solidFill>
                <a:latin typeface="Nanum Square Round Bold"/>
                <a:ea typeface="Nanum Square Round Bold"/>
                <a:cs typeface="Nanum Square Round Bold"/>
                <a:sym typeface="Nanum Square Round Bold"/>
              </a:rPr>
              <a:t>03</a:t>
            </a:r>
          </a:p>
        </p:txBody>
      </p:sp>
      <p:sp>
        <p:nvSpPr>
          <p:cNvPr name="TextBox 43" id="43"/>
          <p:cNvSpPr txBox="true"/>
          <p:nvPr/>
        </p:nvSpPr>
        <p:spPr>
          <a:xfrm rot="0">
            <a:off x="5567886" y="2202332"/>
            <a:ext cx="7152228" cy="1319660"/>
          </a:xfrm>
          <a:prstGeom prst="rect">
            <a:avLst/>
          </a:prstGeom>
        </p:spPr>
        <p:txBody>
          <a:bodyPr anchor="t" rtlCol="false" tIns="0" lIns="0" bIns="0" rIns="0">
            <a:spAutoFit/>
          </a:bodyPr>
          <a:lstStyle/>
          <a:p>
            <a:pPr algn="ctr">
              <a:lnSpc>
                <a:spcPts val="10737"/>
              </a:lnSpc>
              <a:spcBef>
                <a:spcPct val="0"/>
              </a:spcBef>
            </a:pPr>
            <a:r>
              <a:rPr lang="en-US" sz="7669">
                <a:solidFill>
                  <a:srgbClr val="000000"/>
                </a:solidFill>
                <a:latin typeface="TDTD강굴림"/>
                <a:ea typeface="TDTD강굴림"/>
                <a:cs typeface="TDTD강굴림"/>
                <a:sym typeface="TDTD강굴림"/>
              </a:rPr>
              <a:t>발표순서</a:t>
            </a:r>
          </a:p>
        </p:txBody>
      </p:sp>
      <p:grpSp>
        <p:nvGrpSpPr>
          <p:cNvPr name="Group 44" id="44"/>
          <p:cNvGrpSpPr/>
          <p:nvPr/>
        </p:nvGrpSpPr>
        <p:grpSpPr>
          <a:xfrm rot="0">
            <a:off x="9650583" y="3998015"/>
            <a:ext cx="5090436" cy="4468138"/>
            <a:chOff x="0" y="0"/>
            <a:chExt cx="6787248" cy="5957517"/>
          </a:xfrm>
        </p:grpSpPr>
        <p:grpSp>
          <p:nvGrpSpPr>
            <p:cNvPr name="Group 45" id="45"/>
            <p:cNvGrpSpPr/>
            <p:nvPr/>
          </p:nvGrpSpPr>
          <p:grpSpPr>
            <a:xfrm rot="0">
              <a:off x="0" y="0"/>
              <a:ext cx="6787248" cy="1182904"/>
              <a:chOff x="0" y="0"/>
              <a:chExt cx="1340691" cy="233660"/>
            </a:xfrm>
          </p:grpSpPr>
          <p:sp>
            <p:nvSpPr>
              <p:cNvPr name="Freeform 46" id="46"/>
              <p:cNvSpPr/>
              <p:nvPr/>
            </p:nvSpPr>
            <p:spPr>
              <a:xfrm flipH="false" flipV="false" rot="0">
                <a:off x="0" y="0"/>
                <a:ext cx="1340691" cy="233660"/>
              </a:xfrm>
              <a:custGeom>
                <a:avLst/>
                <a:gdLst/>
                <a:ahLst/>
                <a:cxnLst/>
                <a:rect r="r" b="b" t="t" l="l"/>
                <a:pathLst>
                  <a:path h="233660" w="1340691">
                    <a:moveTo>
                      <a:pt x="65398" y="0"/>
                    </a:moveTo>
                    <a:lnTo>
                      <a:pt x="1275293" y="0"/>
                    </a:lnTo>
                    <a:cubicBezTo>
                      <a:pt x="1311412" y="0"/>
                      <a:pt x="1340691" y="29280"/>
                      <a:pt x="1340691" y="65398"/>
                    </a:cubicBezTo>
                    <a:lnTo>
                      <a:pt x="1340691" y="168262"/>
                    </a:lnTo>
                    <a:cubicBezTo>
                      <a:pt x="1340691" y="185607"/>
                      <a:pt x="1333801" y="202241"/>
                      <a:pt x="1321536" y="214506"/>
                    </a:cubicBezTo>
                    <a:cubicBezTo>
                      <a:pt x="1309272" y="226770"/>
                      <a:pt x="1292638" y="233660"/>
                      <a:pt x="1275293" y="233660"/>
                    </a:cubicBezTo>
                    <a:lnTo>
                      <a:pt x="65398" y="233660"/>
                    </a:lnTo>
                    <a:cubicBezTo>
                      <a:pt x="29280" y="233660"/>
                      <a:pt x="0" y="204381"/>
                      <a:pt x="0" y="168262"/>
                    </a:cubicBezTo>
                    <a:lnTo>
                      <a:pt x="0" y="65398"/>
                    </a:lnTo>
                    <a:cubicBezTo>
                      <a:pt x="0" y="48053"/>
                      <a:pt x="6890" y="31419"/>
                      <a:pt x="19155" y="19155"/>
                    </a:cubicBezTo>
                    <a:cubicBezTo>
                      <a:pt x="31419" y="6890"/>
                      <a:pt x="48053" y="0"/>
                      <a:pt x="65398" y="0"/>
                    </a:cubicBezTo>
                    <a:close/>
                  </a:path>
                </a:pathLst>
              </a:custGeom>
              <a:solidFill>
                <a:srgbClr val="000000"/>
              </a:solidFill>
              <a:ln cap="rnd">
                <a:noFill/>
                <a:prstDash val="solid"/>
                <a:round/>
              </a:ln>
            </p:spPr>
          </p:sp>
          <p:sp>
            <p:nvSpPr>
              <p:cNvPr name="TextBox 47" id="47"/>
              <p:cNvSpPr txBox="true"/>
              <p:nvPr/>
            </p:nvSpPr>
            <p:spPr>
              <a:xfrm>
                <a:off x="0" y="-47625"/>
                <a:ext cx="1340691"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48" id="48"/>
            <p:cNvGrpSpPr/>
            <p:nvPr/>
          </p:nvGrpSpPr>
          <p:grpSpPr>
            <a:xfrm rot="0">
              <a:off x="0" y="1592654"/>
              <a:ext cx="6787248" cy="1182904"/>
              <a:chOff x="0" y="0"/>
              <a:chExt cx="1340691" cy="233660"/>
            </a:xfrm>
          </p:grpSpPr>
          <p:sp>
            <p:nvSpPr>
              <p:cNvPr name="Freeform 49" id="49"/>
              <p:cNvSpPr/>
              <p:nvPr/>
            </p:nvSpPr>
            <p:spPr>
              <a:xfrm flipH="false" flipV="false" rot="0">
                <a:off x="0" y="0"/>
                <a:ext cx="1340691" cy="233660"/>
              </a:xfrm>
              <a:custGeom>
                <a:avLst/>
                <a:gdLst/>
                <a:ahLst/>
                <a:cxnLst/>
                <a:rect r="r" b="b" t="t" l="l"/>
                <a:pathLst>
                  <a:path h="233660" w="1340691">
                    <a:moveTo>
                      <a:pt x="65398" y="0"/>
                    </a:moveTo>
                    <a:lnTo>
                      <a:pt x="1275293" y="0"/>
                    </a:lnTo>
                    <a:cubicBezTo>
                      <a:pt x="1311412" y="0"/>
                      <a:pt x="1340691" y="29280"/>
                      <a:pt x="1340691" y="65398"/>
                    </a:cubicBezTo>
                    <a:lnTo>
                      <a:pt x="1340691" y="168262"/>
                    </a:lnTo>
                    <a:cubicBezTo>
                      <a:pt x="1340691" y="185607"/>
                      <a:pt x="1333801" y="202241"/>
                      <a:pt x="1321536" y="214506"/>
                    </a:cubicBezTo>
                    <a:cubicBezTo>
                      <a:pt x="1309272" y="226770"/>
                      <a:pt x="1292638" y="233660"/>
                      <a:pt x="1275293" y="233660"/>
                    </a:cubicBezTo>
                    <a:lnTo>
                      <a:pt x="65398" y="233660"/>
                    </a:lnTo>
                    <a:cubicBezTo>
                      <a:pt x="29280" y="233660"/>
                      <a:pt x="0" y="204381"/>
                      <a:pt x="0" y="168262"/>
                    </a:cubicBezTo>
                    <a:lnTo>
                      <a:pt x="0" y="65398"/>
                    </a:lnTo>
                    <a:cubicBezTo>
                      <a:pt x="0" y="48053"/>
                      <a:pt x="6890" y="31419"/>
                      <a:pt x="19155" y="19155"/>
                    </a:cubicBezTo>
                    <a:cubicBezTo>
                      <a:pt x="31419" y="6890"/>
                      <a:pt x="48053" y="0"/>
                      <a:pt x="65398" y="0"/>
                    </a:cubicBezTo>
                    <a:close/>
                  </a:path>
                </a:pathLst>
              </a:custGeom>
              <a:solidFill>
                <a:srgbClr val="000000"/>
              </a:solidFill>
              <a:ln cap="rnd">
                <a:noFill/>
                <a:prstDash val="solid"/>
                <a:round/>
              </a:ln>
            </p:spPr>
          </p:sp>
          <p:sp>
            <p:nvSpPr>
              <p:cNvPr name="TextBox 50" id="50"/>
              <p:cNvSpPr txBox="true"/>
              <p:nvPr/>
            </p:nvSpPr>
            <p:spPr>
              <a:xfrm>
                <a:off x="0" y="-47625"/>
                <a:ext cx="1340691"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51" id="51"/>
            <p:cNvGrpSpPr/>
            <p:nvPr/>
          </p:nvGrpSpPr>
          <p:grpSpPr>
            <a:xfrm rot="0">
              <a:off x="0" y="3181959"/>
              <a:ext cx="6787248" cy="1182904"/>
              <a:chOff x="0" y="0"/>
              <a:chExt cx="1340691" cy="233660"/>
            </a:xfrm>
          </p:grpSpPr>
          <p:sp>
            <p:nvSpPr>
              <p:cNvPr name="Freeform 52" id="52"/>
              <p:cNvSpPr/>
              <p:nvPr/>
            </p:nvSpPr>
            <p:spPr>
              <a:xfrm flipH="false" flipV="false" rot="0">
                <a:off x="0" y="0"/>
                <a:ext cx="1340691" cy="233660"/>
              </a:xfrm>
              <a:custGeom>
                <a:avLst/>
                <a:gdLst/>
                <a:ahLst/>
                <a:cxnLst/>
                <a:rect r="r" b="b" t="t" l="l"/>
                <a:pathLst>
                  <a:path h="233660" w="1340691">
                    <a:moveTo>
                      <a:pt x="65398" y="0"/>
                    </a:moveTo>
                    <a:lnTo>
                      <a:pt x="1275293" y="0"/>
                    </a:lnTo>
                    <a:cubicBezTo>
                      <a:pt x="1311412" y="0"/>
                      <a:pt x="1340691" y="29280"/>
                      <a:pt x="1340691" y="65398"/>
                    </a:cubicBezTo>
                    <a:lnTo>
                      <a:pt x="1340691" y="168262"/>
                    </a:lnTo>
                    <a:cubicBezTo>
                      <a:pt x="1340691" y="185607"/>
                      <a:pt x="1333801" y="202241"/>
                      <a:pt x="1321536" y="214506"/>
                    </a:cubicBezTo>
                    <a:cubicBezTo>
                      <a:pt x="1309272" y="226770"/>
                      <a:pt x="1292638" y="233660"/>
                      <a:pt x="1275293" y="233660"/>
                    </a:cubicBezTo>
                    <a:lnTo>
                      <a:pt x="65398" y="233660"/>
                    </a:lnTo>
                    <a:cubicBezTo>
                      <a:pt x="29280" y="233660"/>
                      <a:pt x="0" y="204381"/>
                      <a:pt x="0" y="168262"/>
                    </a:cubicBezTo>
                    <a:lnTo>
                      <a:pt x="0" y="65398"/>
                    </a:lnTo>
                    <a:cubicBezTo>
                      <a:pt x="0" y="48053"/>
                      <a:pt x="6890" y="31419"/>
                      <a:pt x="19155" y="19155"/>
                    </a:cubicBezTo>
                    <a:cubicBezTo>
                      <a:pt x="31419" y="6890"/>
                      <a:pt x="48053" y="0"/>
                      <a:pt x="65398" y="0"/>
                    </a:cubicBezTo>
                    <a:close/>
                  </a:path>
                </a:pathLst>
              </a:custGeom>
              <a:solidFill>
                <a:srgbClr val="000000"/>
              </a:solidFill>
              <a:ln cap="rnd">
                <a:noFill/>
                <a:prstDash val="solid"/>
                <a:round/>
              </a:ln>
            </p:spPr>
          </p:sp>
          <p:sp>
            <p:nvSpPr>
              <p:cNvPr name="TextBox 53" id="53"/>
              <p:cNvSpPr txBox="true"/>
              <p:nvPr/>
            </p:nvSpPr>
            <p:spPr>
              <a:xfrm>
                <a:off x="0" y="-47625"/>
                <a:ext cx="1340691"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54" id="54"/>
            <p:cNvGrpSpPr/>
            <p:nvPr/>
          </p:nvGrpSpPr>
          <p:grpSpPr>
            <a:xfrm rot="0">
              <a:off x="0" y="5772"/>
              <a:ext cx="1356494" cy="1182904"/>
              <a:chOff x="0" y="0"/>
              <a:chExt cx="267949" cy="233660"/>
            </a:xfrm>
          </p:grpSpPr>
          <p:sp>
            <p:nvSpPr>
              <p:cNvPr name="Freeform 55" id="55"/>
              <p:cNvSpPr/>
              <p:nvPr/>
            </p:nvSpPr>
            <p:spPr>
              <a:xfrm flipH="false" flipV="false" rot="0">
                <a:off x="0" y="0"/>
                <a:ext cx="267949" cy="233660"/>
              </a:xfrm>
              <a:custGeom>
                <a:avLst/>
                <a:gdLst/>
                <a:ahLst/>
                <a:cxnLst/>
                <a:rect r="r" b="b" t="t" l="l"/>
                <a:pathLst>
                  <a:path h="233660" w="267949">
                    <a:moveTo>
                      <a:pt x="116830" y="0"/>
                    </a:moveTo>
                    <a:lnTo>
                      <a:pt x="151119" y="0"/>
                    </a:lnTo>
                    <a:cubicBezTo>
                      <a:pt x="215643" y="0"/>
                      <a:pt x="267949" y="52307"/>
                      <a:pt x="267949" y="116830"/>
                    </a:cubicBezTo>
                    <a:lnTo>
                      <a:pt x="267949" y="116830"/>
                    </a:lnTo>
                    <a:cubicBezTo>
                      <a:pt x="267949" y="147815"/>
                      <a:pt x="255641" y="177531"/>
                      <a:pt x="233731" y="199441"/>
                    </a:cubicBezTo>
                    <a:cubicBezTo>
                      <a:pt x="211821" y="221351"/>
                      <a:pt x="182105" y="233660"/>
                      <a:pt x="151119" y="233660"/>
                    </a:cubicBezTo>
                    <a:lnTo>
                      <a:pt x="116830" y="233660"/>
                    </a:lnTo>
                    <a:cubicBezTo>
                      <a:pt x="52307" y="233660"/>
                      <a:pt x="0" y="181353"/>
                      <a:pt x="0" y="116830"/>
                    </a:cubicBezTo>
                    <a:lnTo>
                      <a:pt x="0" y="116830"/>
                    </a:lnTo>
                    <a:cubicBezTo>
                      <a:pt x="0" y="52307"/>
                      <a:pt x="52307" y="0"/>
                      <a:pt x="116830" y="0"/>
                    </a:cubicBezTo>
                    <a:close/>
                  </a:path>
                </a:pathLst>
              </a:custGeom>
              <a:solidFill>
                <a:srgbClr val="FFFFFF"/>
              </a:solidFill>
              <a:ln w="38100" cap="rnd">
                <a:solidFill>
                  <a:srgbClr val="000000"/>
                </a:solidFill>
                <a:prstDash val="solid"/>
                <a:round/>
              </a:ln>
            </p:spPr>
          </p:sp>
          <p:sp>
            <p:nvSpPr>
              <p:cNvPr name="TextBox 56" id="56"/>
              <p:cNvSpPr txBox="true"/>
              <p:nvPr/>
            </p:nvSpPr>
            <p:spPr>
              <a:xfrm>
                <a:off x="0" y="-47625"/>
                <a:ext cx="267949"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57" id="57"/>
            <p:cNvGrpSpPr/>
            <p:nvPr/>
          </p:nvGrpSpPr>
          <p:grpSpPr>
            <a:xfrm rot="0">
              <a:off x="0" y="1594329"/>
              <a:ext cx="1356494" cy="1182904"/>
              <a:chOff x="0" y="0"/>
              <a:chExt cx="267949" cy="233660"/>
            </a:xfrm>
          </p:grpSpPr>
          <p:sp>
            <p:nvSpPr>
              <p:cNvPr name="Freeform 58" id="58"/>
              <p:cNvSpPr/>
              <p:nvPr/>
            </p:nvSpPr>
            <p:spPr>
              <a:xfrm flipH="false" flipV="false" rot="0">
                <a:off x="0" y="0"/>
                <a:ext cx="267949" cy="233660"/>
              </a:xfrm>
              <a:custGeom>
                <a:avLst/>
                <a:gdLst/>
                <a:ahLst/>
                <a:cxnLst/>
                <a:rect r="r" b="b" t="t" l="l"/>
                <a:pathLst>
                  <a:path h="233660" w="267949">
                    <a:moveTo>
                      <a:pt x="116830" y="0"/>
                    </a:moveTo>
                    <a:lnTo>
                      <a:pt x="151119" y="0"/>
                    </a:lnTo>
                    <a:cubicBezTo>
                      <a:pt x="215643" y="0"/>
                      <a:pt x="267949" y="52307"/>
                      <a:pt x="267949" y="116830"/>
                    </a:cubicBezTo>
                    <a:lnTo>
                      <a:pt x="267949" y="116830"/>
                    </a:lnTo>
                    <a:cubicBezTo>
                      <a:pt x="267949" y="147815"/>
                      <a:pt x="255641" y="177531"/>
                      <a:pt x="233731" y="199441"/>
                    </a:cubicBezTo>
                    <a:cubicBezTo>
                      <a:pt x="211821" y="221351"/>
                      <a:pt x="182105" y="233660"/>
                      <a:pt x="151119" y="233660"/>
                    </a:cubicBezTo>
                    <a:lnTo>
                      <a:pt x="116830" y="233660"/>
                    </a:lnTo>
                    <a:cubicBezTo>
                      <a:pt x="52307" y="233660"/>
                      <a:pt x="0" y="181353"/>
                      <a:pt x="0" y="116830"/>
                    </a:cubicBezTo>
                    <a:lnTo>
                      <a:pt x="0" y="116830"/>
                    </a:lnTo>
                    <a:cubicBezTo>
                      <a:pt x="0" y="52307"/>
                      <a:pt x="52307" y="0"/>
                      <a:pt x="116830" y="0"/>
                    </a:cubicBezTo>
                    <a:close/>
                  </a:path>
                </a:pathLst>
              </a:custGeom>
              <a:solidFill>
                <a:srgbClr val="FFFFFF"/>
              </a:solidFill>
              <a:ln w="38100" cap="rnd">
                <a:solidFill>
                  <a:srgbClr val="000000"/>
                </a:solidFill>
                <a:prstDash val="solid"/>
                <a:round/>
              </a:ln>
            </p:spPr>
          </p:sp>
          <p:sp>
            <p:nvSpPr>
              <p:cNvPr name="TextBox 59" id="59"/>
              <p:cNvSpPr txBox="true"/>
              <p:nvPr/>
            </p:nvSpPr>
            <p:spPr>
              <a:xfrm>
                <a:off x="0" y="-47625"/>
                <a:ext cx="267949"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60" id="60"/>
            <p:cNvGrpSpPr/>
            <p:nvPr/>
          </p:nvGrpSpPr>
          <p:grpSpPr>
            <a:xfrm rot="0">
              <a:off x="0" y="3183634"/>
              <a:ext cx="1356494" cy="1182904"/>
              <a:chOff x="0" y="0"/>
              <a:chExt cx="267949" cy="233660"/>
            </a:xfrm>
          </p:grpSpPr>
          <p:sp>
            <p:nvSpPr>
              <p:cNvPr name="Freeform 61" id="61"/>
              <p:cNvSpPr/>
              <p:nvPr/>
            </p:nvSpPr>
            <p:spPr>
              <a:xfrm flipH="false" flipV="false" rot="0">
                <a:off x="0" y="0"/>
                <a:ext cx="267949" cy="233660"/>
              </a:xfrm>
              <a:custGeom>
                <a:avLst/>
                <a:gdLst/>
                <a:ahLst/>
                <a:cxnLst/>
                <a:rect r="r" b="b" t="t" l="l"/>
                <a:pathLst>
                  <a:path h="233660" w="267949">
                    <a:moveTo>
                      <a:pt x="116830" y="0"/>
                    </a:moveTo>
                    <a:lnTo>
                      <a:pt x="151119" y="0"/>
                    </a:lnTo>
                    <a:cubicBezTo>
                      <a:pt x="215643" y="0"/>
                      <a:pt x="267949" y="52307"/>
                      <a:pt x="267949" y="116830"/>
                    </a:cubicBezTo>
                    <a:lnTo>
                      <a:pt x="267949" y="116830"/>
                    </a:lnTo>
                    <a:cubicBezTo>
                      <a:pt x="267949" y="147815"/>
                      <a:pt x="255641" y="177531"/>
                      <a:pt x="233731" y="199441"/>
                    </a:cubicBezTo>
                    <a:cubicBezTo>
                      <a:pt x="211821" y="221351"/>
                      <a:pt x="182105" y="233660"/>
                      <a:pt x="151119" y="233660"/>
                    </a:cubicBezTo>
                    <a:lnTo>
                      <a:pt x="116830" y="233660"/>
                    </a:lnTo>
                    <a:cubicBezTo>
                      <a:pt x="52307" y="233660"/>
                      <a:pt x="0" y="181353"/>
                      <a:pt x="0" y="116830"/>
                    </a:cubicBezTo>
                    <a:lnTo>
                      <a:pt x="0" y="116830"/>
                    </a:lnTo>
                    <a:cubicBezTo>
                      <a:pt x="0" y="52307"/>
                      <a:pt x="52307" y="0"/>
                      <a:pt x="116830" y="0"/>
                    </a:cubicBezTo>
                    <a:close/>
                  </a:path>
                </a:pathLst>
              </a:custGeom>
              <a:solidFill>
                <a:srgbClr val="FFFFFF"/>
              </a:solidFill>
              <a:ln w="38100" cap="rnd">
                <a:solidFill>
                  <a:srgbClr val="000000"/>
                </a:solidFill>
                <a:prstDash val="solid"/>
                <a:round/>
              </a:ln>
            </p:spPr>
          </p:sp>
          <p:sp>
            <p:nvSpPr>
              <p:cNvPr name="TextBox 62" id="62"/>
              <p:cNvSpPr txBox="true"/>
              <p:nvPr/>
            </p:nvSpPr>
            <p:spPr>
              <a:xfrm>
                <a:off x="0" y="-47625"/>
                <a:ext cx="267949" cy="281285"/>
              </a:xfrm>
              <a:prstGeom prst="rect">
                <a:avLst/>
              </a:prstGeom>
            </p:spPr>
            <p:txBody>
              <a:bodyPr anchor="ctr" rtlCol="false" tIns="50800" lIns="50800" bIns="50800" rIns="50800"/>
              <a:lstStyle/>
              <a:p>
                <a:pPr algn="ctr">
                  <a:lnSpc>
                    <a:spcPts val="2659"/>
                  </a:lnSpc>
                  <a:spcBef>
                    <a:spcPct val="0"/>
                  </a:spcBef>
                </a:pPr>
              </a:p>
            </p:txBody>
          </p:sp>
        </p:grpSp>
        <p:sp>
          <p:nvSpPr>
            <p:cNvPr name="TextBox 63" id="63"/>
            <p:cNvSpPr txBox="true"/>
            <p:nvPr/>
          </p:nvSpPr>
          <p:spPr>
            <a:xfrm rot="0">
              <a:off x="2066079" y="202959"/>
              <a:ext cx="4327074" cy="672212"/>
            </a:xfrm>
            <a:prstGeom prst="rect">
              <a:avLst/>
            </a:prstGeom>
          </p:spPr>
          <p:txBody>
            <a:bodyPr anchor="t" rtlCol="false" tIns="0" lIns="0" bIns="0" rIns="0">
              <a:spAutoFit/>
            </a:bodyPr>
            <a:lstStyle/>
            <a:p>
              <a:pPr algn="l">
                <a:lnSpc>
                  <a:spcPts val="4283"/>
                </a:lnSpc>
                <a:spcBef>
                  <a:spcPct val="0"/>
                </a:spcBef>
              </a:pPr>
              <a:r>
                <a:rPr lang="en-US" sz="2799">
                  <a:solidFill>
                    <a:srgbClr val="FFFFFF"/>
                  </a:solidFill>
                  <a:latin typeface="Nanum Square Round"/>
                  <a:ea typeface="Nanum Square Round"/>
                  <a:cs typeface="Nanum Square Round"/>
                  <a:sym typeface="Nanum Square Round"/>
                </a:rPr>
                <a:t>주요 코드 설명</a:t>
              </a:r>
            </a:p>
          </p:txBody>
        </p:sp>
        <p:sp>
          <p:nvSpPr>
            <p:cNvPr name="TextBox 64" id="64"/>
            <p:cNvSpPr txBox="true"/>
            <p:nvPr/>
          </p:nvSpPr>
          <p:spPr>
            <a:xfrm rot="0">
              <a:off x="2066079" y="1795613"/>
              <a:ext cx="4327074" cy="672212"/>
            </a:xfrm>
            <a:prstGeom prst="rect">
              <a:avLst/>
            </a:prstGeom>
          </p:spPr>
          <p:txBody>
            <a:bodyPr anchor="t" rtlCol="false" tIns="0" lIns="0" bIns="0" rIns="0">
              <a:spAutoFit/>
            </a:bodyPr>
            <a:lstStyle/>
            <a:p>
              <a:pPr algn="l">
                <a:lnSpc>
                  <a:spcPts val="4283"/>
                </a:lnSpc>
                <a:spcBef>
                  <a:spcPct val="0"/>
                </a:spcBef>
              </a:pPr>
              <a:r>
                <a:rPr lang="en-US" sz="2799">
                  <a:solidFill>
                    <a:srgbClr val="FFFFFF"/>
                  </a:solidFill>
                  <a:latin typeface="Nanum Square Round"/>
                  <a:ea typeface="Nanum Square Round"/>
                  <a:cs typeface="Nanum Square Round"/>
                  <a:sym typeface="Nanum Square Round"/>
                </a:rPr>
                <a:t>어려웠던 점</a:t>
              </a:r>
            </a:p>
          </p:txBody>
        </p:sp>
        <p:sp>
          <p:nvSpPr>
            <p:cNvPr name="TextBox 65" id="65"/>
            <p:cNvSpPr txBox="true"/>
            <p:nvPr/>
          </p:nvSpPr>
          <p:spPr>
            <a:xfrm rot="0">
              <a:off x="2066079" y="3384917"/>
              <a:ext cx="4327074" cy="672212"/>
            </a:xfrm>
            <a:prstGeom prst="rect">
              <a:avLst/>
            </a:prstGeom>
          </p:spPr>
          <p:txBody>
            <a:bodyPr anchor="t" rtlCol="false" tIns="0" lIns="0" bIns="0" rIns="0">
              <a:spAutoFit/>
            </a:bodyPr>
            <a:lstStyle/>
            <a:p>
              <a:pPr algn="l">
                <a:lnSpc>
                  <a:spcPts val="4283"/>
                </a:lnSpc>
                <a:spcBef>
                  <a:spcPct val="0"/>
                </a:spcBef>
              </a:pPr>
              <a:r>
                <a:rPr lang="en-US" sz="2799">
                  <a:solidFill>
                    <a:srgbClr val="FFFFFF"/>
                  </a:solidFill>
                  <a:latin typeface="Nanum Square Round"/>
                  <a:ea typeface="Nanum Square Round"/>
                  <a:cs typeface="Nanum Square Round"/>
                  <a:sym typeface="Nanum Square Round"/>
                </a:rPr>
                <a:t>시연</a:t>
              </a:r>
            </a:p>
          </p:txBody>
        </p:sp>
        <p:sp>
          <p:nvSpPr>
            <p:cNvPr name="TextBox 66" id="66"/>
            <p:cNvSpPr txBox="true"/>
            <p:nvPr/>
          </p:nvSpPr>
          <p:spPr>
            <a:xfrm rot="0">
              <a:off x="322208" y="202959"/>
              <a:ext cx="712078" cy="672212"/>
            </a:xfrm>
            <a:prstGeom prst="rect">
              <a:avLst/>
            </a:prstGeom>
          </p:spPr>
          <p:txBody>
            <a:bodyPr anchor="t" rtlCol="false" tIns="0" lIns="0" bIns="0" rIns="0">
              <a:spAutoFit/>
            </a:bodyPr>
            <a:lstStyle/>
            <a:p>
              <a:pPr algn="ctr">
                <a:lnSpc>
                  <a:spcPts val="4283"/>
                </a:lnSpc>
                <a:spcBef>
                  <a:spcPct val="0"/>
                </a:spcBef>
              </a:pPr>
              <a:r>
                <a:rPr lang="en-US" b="true" sz="2799">
                  <a:solidFill>
                    <a:srgbClr val="000000"/>
                  </a:solidFill>
                  <a:latin typeface="Nanum Square Round Bold"/>
                  <a:ea typeface="Nanum Square Round Bold"/>
                  <a:cs typeface="Nanum Square Round Bold"/>
                  <a:sym typeface="Nanum Square Round Bold"/>
                </a:rPr>
                <a:t>05</a:t>
              </a:r>
            </a:p>
          </p:txBody>
        </p:sp>
        <p:grpSp>
          <p:nvGrpSpPr>
            <p:cNvPr name="Group 67" id="67"/>
            <p:cNvGrpSpPr/>
            <p:nvPr/>
          </p:nvGrpSpPr>
          <p:grpSpPr>
            <a:xfrm rot="0">
              <a:off x="0" y="4774613"/>
              <a:ext cx="6787248" cy="1182904"/>
              <a:chOff x="0" y="0"/>
              <a:chExt cx="1340691" cy="233660"/>
            </a:xfrm>
          </p:grpSpPr>
          <p:sp>
            <p:nvSpPr>
              <p:cNvPr name="Freeform 68" id="68"/>
              <p:cNvSpPr/>
              <p:nvPr/>
            </p:nvSpPr>
            <p:spPr>
              <a:xfrm flipH="false" flipV="false" rot="0">
                <a:off x="0" y="0"/>
                <a:ext cx="1340691" cy="233660"/>
              </a:xfrm>
              <a:custGeom>
                <a:avLst/>
                <a:gdLst/>
                <a:ahLst/>
                <a:cxnLst/>
                <a:rect r="r" b="b" t="t" l="l"/>
                <a:pathLst>
                  <a:path h="233660" w="1340691">
                    <a:moveTo>
                      <a:pt x="65398" y="0"/>
                    </a:moveTo>
                    <a:lnTo>
                      <a:pt x="1275293" y="0"/>
                    </a:lnTo>
                    <a:cubicBezTo>
                      <a:pt x="1311412" y="0"/>
                      <a:pt x="1340691" y="29280"/>
                      <a:pt x="1340691" y="65398"/>
                    </a:cubicBezTo>
                    <a:lnTo>
                      <a:pt x="1340691" y="168262"/>
                    </a:lnTo>
                    <a:cubicBezTo>
                      <a:pt x="1340691" y="185607"/>
                      <a:pt x="1333801" y="202241"/>
                      <a:pt x="1321536" y="214506"/>
                    </a:cubicBezTo>
                    <a:cubicBezTo>
                      <a:pt x="1309272" y="226770"/>
                      <a:pt x="1292638" y="233660"/>
                      <a:pt x="1275293" y="233660"/>
                    </a:cubicBezTo>
                    <a:lnTo>
                      <a:pt x="65398" y="233660"/>
                    </a:lnTo>
                    <a:cubicBezTo>
                      <a:pt x="29280" y="233660"/>
                      <a:pt x="0" y="204381"/>
                      <a:pt x="0" y="168262"/>
                    </a:cubicBezTo>
                    <a:lnTo>
                      <a:pt x="0" y="65398"/>
                    </a:lnTo>
                    <a:cubicBezTo>
                      <a:pt x="0" y="48053"/>
                      <a:pt x="6890" y="31419"/>
                      <a:pt x="19155" y="19155"/>
                    </a:cubicBezTo>
                    <a:cubicBezTo>
                      <a:pt x="31419" y="6890"/>
                      <a:pt x="48053" y="0"/>
                      <a:pt x="65398" y="0"/>
                    </a:cubicBezTo>
                    <a:close/>
                  </a:path>
                </a:pathLst>
              </a:custGeom>
              <a:solidFill>
                <a:srgbClr val="000000"/>
              </a:solidFill>
              <a:ln cap="rnd">
                <a:noFill/>
                <a:prstDash val="solid"/>
                <a:round/>
              </a:ln>
            </p:spPr>
          </p:sp>
          <p:sp>
            <p:nvSpPr>
              <p:cNvPr name="TextBox 69" id="69"/>
              <p:cNvSpPr txBox="true"/>
              <p:nvPr/>
            </p:nvSpPr>
            <p:spPr>
              <a:xfrm>
                <a:off x="0" y="-47625"/>
                <a:ext cx="1340691" cy="281285"/>
              </a:xfrm>
              <a:prstGeom prst="rect">
                <a:avLst/>
              </a:prstGeom>
            </p:spPr>
            <p:txBody>
              <a:bodyPr anchor="ctr" rtlCol="false" tIns="50800" lIns="50800" bIns="50800" rIns="50800"/>
              <a:lstStyle/>
              <a:p>
                <a:pPr algn="ctr">
                  <a:lnSpc>
                    <a:spcPts val="2659"/>
                  </a:lnSpc>
                  <a:spcBef>
                    <a:spcPct val="0"/>
                  </a:spcBef>
                </a:pPr>
              </a:p>
            </p:txBody>
          </p:sp>
        </p:grpSp>
        <p:grpSp>
          <p:nvGrpSpPr>
            <p:cNvPr name="Group 70" id="70"/>
            <p:cNvGrpSpPr/>
            <p:nvPr/>
          </p:nvGrpSpPr>
          <p:grpSpPr>
            <a:xfrm rot="0">
              <a:off x="0" y="4772938"/>
              <a:ext cx="1356494" cy="1182904"/>
              <a:chOff x="0" y="0"/>
              <a:chExt cx="267949" cy="233660"/>
            </a:xfrm>
          </p:grpSpPr>
          <p:sp>
            <p:nvSpPr>
              <p:cNvPr name="Freeform 71" id="71"/>
              <p:cNvSpPr/>
              <p:nvPr/>
            </p:nvSpPr>
            <p:spPr>
              <a:xfrm flipH="false" flipV="false" rot="0">
                <a:off x="0" y="0"/>
                <a:ext cx="267949" cy="233660"/>
              </a:xfrm>
              <a:custGeom>
                <a:avLst/>
                <a:gdLst/>
                <a:ahLst/>
                <a:cxnLst/>
                <a:rect r="r" b="b" t="t" l="l"/>
                <a:pathLst>
                  <a:path h="233660" w="267949">
                    <a:moveTo>
                      <a:pt x="116830" y="0"/>
                    </a:moveTo>
                    <a:lnTo>
                      <a:pt x="151119" y="0"/>
                    </a:lnTo>
                    <a:cubicBezTo>
                      <a:pt x="215643" y="0"/>
                      <a:pt x="267949" y="52307"/>
                      <a:pt x="267949" y="116830"/>
                    </a:cubicBezTo>
                    <a:lnTo>
                      <a:pt x="267949" y="116830"/>
                    </a:lnTo>
                    <a:cubicBezTo>
                      <a:pt x="267949" y="147815"/>
                      <a:pt x="255641" y="177531"/>
                      <a:pt x="233731" y="199441"/>
                    </a:cubicBezTo>
                    <a:cubicBezTo>
                      <a:pt x="211821" y="221351"/>
                      <a:pt x="182105" y="233660"/>
                      <a:pt x="151119" y="233660"/>
                    </a:cubicBezTo>
                    <a:lnTo>
                      <a:pt x="116830" y="233660"/>
                    </a:lnTo>
                    <a:cubicBezTo>
                      <a:pt x="52307" y="233660"/>
                      <a:pt x="0" y="181353"/>
                      <a:pt x="0" y="116830"/>
                    </a:cubicBezTo>
                    <a:lnTo>
                      <a:pt x="0" y="116830"/>
                    </a:lnTo>
                    <a:cubicBezTo>
                      <a:pt x="0" y="52307"/>
                      <a:pt x="52307" y="0"/>
                      <a:pt x="116830" y="0"/>
                    </a:cubicBezTo>
                    <a:close/>
                  </a:path>
                </a:pathLst>
              </a:custGeom>
              <a:solidFill>
                <a:srgbClr val="FFFFFF"/>
              </a:solidFill>
              <a:ln w="38100" cap="rnd">
                <a:solidFill>
                  <a:srgbClr val="000000"/>
                </a:solidFill>
                <a:prstDash val="solid"/>
                <a:round/>
              </a:ln>
            </p:spPr>
          </p:sp>
          <p:sp>
            <p:nvSpPr>
              <p:cNvPr name="TextBox 72" id="72"/>
              <p:cNvSpPr txBox="true"/>
              <p:nvPr/>
            </p:nvSpPr>
            <p:spPr>
              <a:xfrm>
                <a:off x="0" y="-47625"/>
                <a:ext cx="267949" cy="281285"/>
              </a:xfrm>
              <a:prstGeom prst="rect">
                <a:avLst/>
              </a:prstGeom>
            </p:spPr>
            <p:txBody>
              <a:bodyPr anchor="ctr" rtlCol="false" tIns="50800" lIns="50800" bIns="50800" rIns="50800"/>
              <a:lstStyle/>
              <a:p>
                <a:pPr algn="ctr">
                  <a:lnSpc>
                    <a:spcPts val="2659"/>
                  </a:lnSpc>
                  <a:spcBef>
                    <a:spcPct val="0"/>
                  </a:spcBef>
                </a:pPr>
              </a:p>
            </p:txBody>
          </p:sp>
        </p:grpSp>
        <p:sp>
          <p:nvSpPr>
            <p:cNvPr name="TextBox 73" id="73"/>
            <p:cNvSpPr txBox="true"/>
            <p:nvPr/>
          </p:nvSpPr>
          <p:spPr>
            <a:xfrm rot="0">
              <a:off x="2066079" y="4977572"/>
              <a:ext cx="4664910" cy="672212"/>
            </a:xfrm>
            <a:prstGeom prst="rect">
              <a:avLst/>
            </a:prstGeom>
          </p:spPr>
          <p:txBody>
            <a:bodyPr anchor="t" rtlCol="false" tIns="0" lIns="0" bIns="0" rIns="0">
              <a:spAutoFit/>
            </a:bodyPr>
            <a:lstStyle/>
            <a:p>
              <a:pPr algn="l">
                <a:lnSpc>
                  <a:spcPts val="4283"/>
                </a:lnSpc>
                <a:spcBef>
                  <a:spcPct val="0"/>
                </a:spcBef>
              </a:pPr>
              <a:r>
                <a:rPr lang="en-US" sz="2799">
                  <a:solidFill>
                    <a:srgbClr val="FFFFFF"/>
                  </a:solidFill>
                  <a:latin typeface="Nanum Square Round"/>
                  <a:ea typeface="Nanum Square Round"/>
                  <a:cs typeface="Nanum Square Round"/>
                  <a:sym typeface="Nanum Square Round"/>
                </a:rPr>
                <a:t>소감</a:t>
              </a:r>
            </a:p>
          </p:txBody>
        </p:sp>
        <p:sp>
          <p:nvSpPr>
            <p:cNvPr name="TextBox 74" id="74"/>
            <p:cNvSpPr txBox="true"/>
            <p:nvPr/>
          </p:nvSpPr>
          <p:spPr>
            <a:xfrm rot="0">
              <a:off x="322208" y="4975897"/>
              <a:ext cx="712078" cy="672212"/>
            </a:xfrm>
            <a:prstGeom prst="rect">
              <a:avLst/>
            </a:prstGeom>
          </p:spPr>
          <p:txBody>
            <a:bodyPr anchor="t" rtlCol="false" tIns="0" lIns="0" bIns="0" rIns="0">
              <a:spAutoFit/>
            </a:bodyPr>
            <a:lstStyle/>
            <a:p>
              <a:pPr algn="ctr">
                <a:lnSpc>
                  <a:spcPts val="4283"/>
                </a:lnSpc>
                <a:spcBef>
                  <a:spcPct val="0"/>
                </a:spcBef>
              </a:pPr>
              <a:r>
                <a:rPr lang="en-US" b="true" sz="2799">
                  <a:solidFill>
                    <a:srgbClr val="000000"/>
                  </a:solidFill>
                  <a:latin typeface="Nanum Square Round Bold"/>
                  <a:ea typeface="Nanum Square Round Bold"/>
                  <a:cs typeface="Nanum Square Round Bold"/>
                  <a:sym typeface="Nanum Square Round Bold"/>
                </a:rPr>
                <a:t>08</a:t>
              </a:r>
            </a:p>
          </p:txBody>
        </p:sp>
        <p:sp>
          <p:nvSpPr>
            <p:cNvPr name="TextBox 75" id="75"/>
            <p:cNvSpPr txBox="true"/>
            <p:nvPr/>
          </p:nvSpPr>
          <p:spPr>
            <a:xfrm rot="0">
              <a:off x="322208" y="1795613"/>
              <a:ext cx="712078" cy="672212"/>
            </a:xfrm>
            <a:prstGeom prst="rect">
              <a:avLst/>
            </a:prstGeom>
          </p:spPr>
          <p:txBody>
            <a:bodyPr anchor="t" rtlCol="false" tIns="0" lIns="0" bIns="0" rIns="0">
              <a:spAutoFit/>
            </a:bodyPr>
            <a:lstStyle/>
            <a:p>
              <a:pPr algn="ctr">
                <a:lnSpc>
                  <a:spcPts val="4283"/>
                </a:lnSpc>
                <a:spcBef>
                  <a:spcPct val="0"/>
                </a:spcBef>
              </a:pPr>
              <a:r>
                <a:rPr lang="en-US" b="true" sz="2799">
                  <a:solidFill>
                    <a:srgbClr val="000000"/>
                  </a:solidFill>
                  <a:latin typeface="Nanum Square Round Bold"/>
                  <a:ea typeface="Nanum Square Round Bold"/>
                  <a:cs typeface="Nanum Square Round Bold"/>
                  <a:sym typeface="Nanum Square Round Bold"/>
                </a:rPr>
                <a:t>06</a:t>
              </a:r>
            </a:p>
          </p:txBody>
        </p:sp>
        <p:sp>
          <p:nvSpPr>
            <p:cNvPr name="TextBox 76" id="76"/>
            <p:cNvSpPr txBox="true"/>
            <p:nvPr/>
          </p:nvSpPr>
          <p:spPr>
            <a:xfrm rot="0">
              <a:off x="322208" y="3384917"/>
              <a:ext cx="712078" cy="672212"/>
            </a:xfrm>
            <a:prstGeom prst="rect">
              <a:avLst/>
            </a:prstGeom>
          </p:spPr>
          <p:txBody>
            <a:bodyPr anchor="t" rtlCol="false" tIns="0" lIns="0" bIns="0" rIns="0">
              <a:spAutoFit/>
            </a:bodyPr>
            <a:lstStyle/>
            <a:p>
              <a:pPr algn="ctr">
                <a:lnSpc>
                  <a:spcPts val="4283"/>
                </a:lnSpc>
                <a:spcBef>
                  <a:spcPct val="0"/>
                </a:spcBef>
              </a:pPr>
              <a:r>
                <a:rPr lang="en-US" b="true" sz="2799">
                  <a:solidFill>
                    <a:srgbClr val="000000"/>
                  </a:solidFill>
                  <a:latin typeface="Nanum Square Round Bold"/>
                  <a:ea typeface="Nanum Square Round Bold"/>
                  <a:cs typeface="Nanum Square Round Bold"/>
                  <a:sym typeface="Nanum Square Round Bold"/>
                </a:rPr>
                <a:t>07</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80941" y="3131462"/>
            <a:ext cx="7683160" cy="5589499"/>
          </a:xfrm>
          <a:custGeom>
            <a:avLst/>
            <a:gdLst/>
            <a:ahLst/>
            <a:cxnLst/>
            <a:rect r="r" b="b" t="t" l="l"/>
            <a:pathLst>
              <a:path h="5589499" w="7683160">
                <a:moveTo>
                  <a:pt x="0" y="0"/>
                </a:moveTo>
                <a:lnTo>
                  <a:pt x="7683161" y="0"/>
                </a:lnTo>
                <a:lnTo>
                  <a:pt x="7683161" y="5589499"/>
                </a:lnTo>
                <a:lnTo>
                  <a:pt x="0" y="5589499"/>
                </a:lnTo>
                <a:lnTo>
                  <a:pt x="0" y="0"/>
                </a:lnTo>
                <a:close/>
              </a:path>
            </a:pathLst>
          </a:custGeom>
          <a:blipFill>
            <a:blip r:embed="rId4"/>
            <a:stretch>
              <a:fillRect l="0" t="0" r="0" b="0"/>
            </a:stretch>
          </a:blipFill>
        </p:spPr>
      </p:sp>
      <p:sp>
        <p:nvSpPr>
          <p:cNvPr name="Freeform 11" id="11"/>
          <p:cNvSpPr/>
          <p:nvPr/>
        </p:nvSpPr>
        <p:spPr>
          <a:xfrm flipH="false" flipV="false" rot="0">
            <a:off x="11434099" y="3179087"/>
            <a:ext cx="3868189" cy="5606071"/>
          </a:xfrm>
          <a:custGeom>
            <a:avLst/>
            <a:gdLst/>
            <a:ahLst/>
            <a:cxnLst/>
            <a:rect r="r" b="b" t="t" l="l"/>
            <a:pathLst>
              <a:path h="5606071" w="3868189">
                <a:moveTo>
                  <a:pt x="0" y="0"/>
                </a:moveTo>
                <a:lnTo>
                  <a:pt x="3868189" y="0"/>
                </a:lnTo>
                <a:lnTo>
                  <a:pt x="3868189" y="5606070"/>
                </a:lnTo>
                <a:lnTo>
                  <a:pt x="0" y="5606070"/>
                </a:lnTo>
                <a:lnTo>
                  <a:pt x="0" y="0"/>
                </a:lnTo>
                <a:close/>
              </a:path>
            </a:pathLst>
          </a:custGeom>
          <a:blipFill>
            <a:blip r:embed="rId5"/>
            <a:stretch>
              <a:fillRect l="0" t="0" r="0" b="0"/>
            </a:stretch>
          </a:blipFill>
        </p:spPr>
      </p:sp>
      <p:sp>
        <p:nvSpPr>
          <p:cNvPr name="TextBox 12" id="12"/>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게시판 페이지</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68441" y="3692056"/>
            <a:ext cx="7625597" cy="4775530"/>
          </a:xfrm>
          <a:custGeom>
            <a:avLst/>
            <a:gdLst/>
            <a:ahLst/>
            <a:cxnLst/>
            <a:rect r="r" b="b" t="t" l="l"/>
            <a:pathLst>
              <a:path h="4775530" w="7625597">
                <a:moveTo>
                  <a:pt x="0" y="0"/>
                </a:moveTo>
                <a:lnTo>
                  <a:pt x="7625597" y="0"/>
                </a:lnTo>
                <a:lnTo>
                  <a:pt x="7625597" y="4775530"/>
                </a:lnTo>
                <a:lnTo>
                  <a:pt x="0" y="4775530"/>
                </a:lnTo>
                <a:lnTo>
                  <a:pt x="0" y="0"/>
                </a:lnTo>
                <a:close/>
              </a:path>
            </a:pathLst>
          </a:custGeom>
          <a:blipFill>
            <a:blip r:embed="rId4"/>
            <a:stretch>
              <a:fillRect l="0" t="0" r="0" b="0"/>
            </a:stretch>
          </a:blipFill>
        </p:spPr>
      </p:sp>
      <p:sp>
        <p:nvSpPr>
          <p:cNvPr name="Freeform 11" id="11"/>
          <p:cNvSpPr/>
          <p:nvPr/>
        </p:nvSpPr>
        <p:spPr>
          <a:xfrm flipH="false" flipV="false" rot="0">
            <a:off x="11704287" y="3692056"/>
            <a:ext cx="3769194" cy="5472514"/>
          </a:xfrm>
          <a:custGeom>
            <a:avLst/>
            <a:gdLst/>
            <a:ahLst/>
            <a:cxnLst/>
            <a:rect r="r" b="b" t="t" l="l"/>
            <a:pathLst>
              <a:path h="5472514" w="3769194">
                <a:moveTo>
                  <a:pt x="0" y="0"/>
                </a:moveTo>
                <a:lnTo>
                  <a:pt x="3769194" y="0"/>
                </a:lnTo>
                <a:lnTo>
                  <a:pt x="3769194" y="5472514"/>
                </a:lnTo>
                <a:lnTo>
                  <a:pt x="0" y="5472514"/>
                </a:lnTo>
                <a:lnTo>
                  <a:pt x="0" y="0"/>
                </a:lnTo>
                <a:close/>
              </a:path>
            </a:pathLst>
          </a:custGeom>
          <a:blipFill>
            <a:blip r:embed="rId5"/>
            <a:stretch>
              <a:fillRect l="0" t="0" r="0" b="0"/>
            </a:stretch>
          </a:blipFill>
        </p:spPr>
      </p:sp>
      <p:sp>
        <p:nvSpPr>
          <p:cNvPr name="TextBox 12" id="12"/>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갤러리 페이지</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68441" y="3338329"/>
            <a:ext cx="8545653" cy="5341033"/>
          </a:xfrm>
          <a:custGeom>
            <a:avLst/>
            <a:gdLst/>
            <a:ahLst/>
            <a:cxnLst/>
            <a:rect r="r" b="b" t="t" l="l"/>
            <a:pathLst>
              <a:path h="5341033" w="8545653">
                <a:moveTo>
                  <a:pt x="0" y="0"/>
                </a:moveTo>
                <a:lnTo>
                  <a:pt x="8545652" y="0"/>
                </a:lnTo>
                <a:lnTo>
                  <a:pt x="8545652" y="5341033"/>
                </a:lnTo>
                <a:lnTo>
                  <a:pt x="0" y="5341033"/>
                </a:lnTo>
                <a:lnTo>
                  <a:pt x="0" y="0"/>
                </a:lnTo>
                <a:close/>
              </a:path>
            </a:pathLst>
          </a:custGeom>
          <a:blipFill>
            <a:blip r:embed="rId4"/>
            <a:stretch>
              <a:fillRect l="0" t="0" r="0" b="0"/>
            </a:stretch>
          </a:blipFill>
        </p:spPr>
      </p:sp>
      <p:sp>
        <p:nvSpPr>
          <p:cNvPr name="Freeform 11" id="11"/>
          <p:cNvSpPr/>
          <p:nvPr/>
        </p:nvSpPr>
        <p:spPr>
          <a:xfrm flipH="false" flipV="false" rot="0">
            <a:off x="11966955" y="3338329"/>
            <a:ext cx="3658607" cy="5341033"/>
          </a:xfrm>
          <a:custGeom>
            <a:avLst/>
            <a:gdLst/>
            <a:ahLst/>
            <a:cxnLst/>
            <a:rect r="r" b="b" t="t" l="l"/>
            <a:pathLst>
              <a:path h="5341033" w="3658607">
                <a:moveTo>
                  <a:pt x="0" y="0"/>
                </a:moveTo>
                <a:lnTo>
                  <a:pt x="3658607" y="0"/>
                </a:lnTo>
                <a:lnTo>
                  <a:pt x="3658607" y="5341033"/>
                </a:lnTo>
                <a:lnTo>
                  <a:pt x="0" y="5341033"/>
                </a:lnTo>
                <a:lnTo>
                  <a:pt x="0" y="0"/>
                </a:lnTo>
                <a:close/>
              </a:path>
            </a:pathLst>
          </a:custGeom>
          <a:blipFill>
            <a:blip r:embed="rId5"/>
            <a:stretch>
              <a:fillRect l="0" t="0" r="0" b="0"/>
            </a:stretch>
          </a:blipFill>
        </p:spPr>
      </p:sp>
      <p:sp>
        <p:nvSpPr>
          <p:cNvPr name="TextBox 12" id="12"/>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마이 페이지</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91304" y="3279870"/>
            <a:ext cx="8147514" cy="5642153"/>
          </a:xfrm>
          <a:custGeom>
            <a:avLst/>
            <a:gdLst/>
            <a:ahLst/>
            <a:cxnLst/>
            <a:rect r="r" b="b" t="t" l="l"/>
            <a:pathLst>
              <a:path h="5642153" w="8147514">
                <a:moveTo>
                  <a:pt x="0" y="0"/>
                </a:moveTo>
                <a:lnTo>
                  <a:pt x="8147514" y="0"/>
                </a:lnTo>
                <a:lnTo>
                  <a:pt x="8147514" y="5642153"/>
                </a:lnTo>
                <a:lnTo>
                  <a:pt x="0" y="5642153"/>
                </a:lnTo>
                <a:lnTo>
                  <a:pt x="0" y="0"/>
                </a:lnTo>
                <a:close/>
              </a:path>
            </a:pathLst>
          </a:custGeom>
          <a:blipFill>
            <a:blip r:embed="rId4"/>
            <a:stretch>
              <a:fillRect l="0" t="0" r="0" b="0"/>
            </a:stretch>
          </a:blipFill>
        </p:spPr>
      </p:sp>
      <p:sp>
        <p:nvSpPr>
          <p:cNvPr name="Freeform 11" id="11"/>
          <p:cNvSpPr/>
          <p:nvPr/>
        </p:nvSpPr>
        <p:spPr>
          <a:xfrm flipH="false" flipV="false" rot="0">
            <a:off x="11241861" y="3187024"/>
            <a:ext cx="4329925" cy="5734999"/>
          </a:xfrm>
          <a:custGeom>
            <a:avLst/>
            <a:gdLst/>
            <a:ahLst/>
            <a:cxnLst/>
            <a:rect r="r" b="b" t="t" l="l"/>
            <a:pathLst>
              <a:path h="5734999" w="4329925">
                <a:moveTo>
                  <a:pt x="0" y="0"/>
                </a:moveTo>
                <a:lnTo>
                  <a:pt x="4329925" y="0"/>
                </a:lnTo>
                <a:lnTo>
                  <a:pt x="4329925" y="5734999"/>
                </a:lnTo>
                <a:lnTo>
                  <a:pt x="0" y="5734999"/>
                </a:lnTo>
                <a:lnTo>
                  <a:pt x="0" y="0"/>
                </a:lnTo>
                <a:close/>
              </a:path>
            </a:pathLst>
          </a:custGeom>
          <a:blipFill>
            <a:blip r:embed="rId5"/>
            <a:stretch>
              <a:fillRect l="0" t="0" r="0" b="0"/>
            </a:stretch>
          </a:blipFill>
        </p:spPr>
      </p:sp>
      <p:sp>
        <p:nvSpPr>
          <p:cNvPr name="TextBox 12" id="12"/>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친구 페이지</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688748" y="3179087"/>
            <a:ext cx="6330614" cy="2896256"/>
          </a:xfrm>
          <a:custGeom>
            <a:avLst/>
            <a:gdLst/>
            <a:ahLst/>
            <a:cxnLst/>
            <a:rect r="r" b="b" t="t" l="l"/>
            <a:pathLst>
              <a:path h="2896256" w="6330614">
                <a:moveTo>
                  <a:pt x="0" y="0"/>
                </a:moveTo>
                <a:lnTo>
                  <a:pt x="6330613" y="0"/>
                </a:lnTo>
                <a:lnTo>
                  <a:pt x="6330613" y="2896255"/>
                </a:lnTo>
                <a:lnTo>
                  <a:pt x="0" y="2896255"/>
                </a:lnTo>
                <a:lnTo>
                  <a:pt x="0" y="0"/>
                </a:lnTo>
                <a:close/>
              </a:path>
            </a:pathLst>
          </a:custGeom>
          <a:blipFill>
            <a:blip r:embed="rId4"/>
            <a:stretch>
              <a:fillRect l="0" t="0" r="0" b="0"/>
            </a:stretch>
          </a:blipFill>
        </p:spPr>
      </p:sp>
      <p:sp>
        <p:nvSpPr>
          <p:cNvPr name="Freeform 11" id="11"/>
          <p:cNvSpPr/>
          <p:nvPr/>
        </p:nvSpPr>
        <p:spPr>
          <a:xfrm flipH="false" flipV="false" rot="0">
            <a:off x="9688748" y="6322992"/>
            <a:ext cx="6330614" cy="2809210"/>
          </a:xfrm>
          <a:custGeom>
            <a:avLst/>
            <a:gdLst/>
            <a:ahLst/>
            <a:cxnLst/>
            <a:rect r="r" b="b" t="t" l="l"/>
            <a:pathLst>
              <a:path h="2809210" w="6330614">
                <a:moveTo>
                  <a:pt x="0" y="0"/>
                </a:moveTo>
                <a:lnTo>
                  <a:pt x="6330613" y="0"/>
                </a:lnTo>
                <a:lnTo>
                  <a:pt x="6330613" y="2809210"/>
                </a:lnTo>
                <a:lnTo>
                  <a:pt x="0" y="2809210"/>
                </a:lnTo>
                <a:lnTo>
                  <a:pt x="0" y="0"/>
                </a:lnTo>
                <a:close/>
              </a:path>
            </a:pathLst>
          </a:custGeom>
          <a:blipFill>
            <a:blip r:embed="rId5"/>
            <a:stretch>
              <a:fillRect l="0" t="0" r="0" b="0"/>
            </a:stretch>
          </a:blipFill>
        </p:spPr>
      </p:sp>
      <p:sp>
        <p:nvSpPr>
          <p:cNvPr name="Freeform 12" id="12"/>
          <p:cNvSpPr/>
          <p:nvPr/>
        </p:nvSpPr>
        <p:spPr>
          <a:xfrm flipH="false" flipV="false" rot="0">
            <a:off x="1389943" y="3389330"/>
            <a:ext cx="7326048" cy="5357173"/>
          </a:xfrm>
          <a:custGeom>
            <a:avLst/>
            <a:gdLst/>
            <a:ahLst/>
            <a:cxnLst/>
            <a:rect r="r" b="b" t="t" l="l"/>
            <a:pathLst>
              <a:path h="5357173" w="7326048">
                <a:moveTo>
                  <a:pt x="0" y="0"/>
                </a:moveTo>
                <a:lnTo>
                  <a:pt x="7326048" y="0"/>
                </a:lnTo>
                <a:lnTo>
                  <a:pt x="7326048" y="5357173"/>
                </a:lnTo>
                <a:lnTo>
                  <a:pt x="0" y="5357173"/>
                </a:lnTo>
                <a:lnTo>
                  <a:pt x="0" y="0"/>
                </a:lnTo>
                <a:close/>
              </a:path>
            </a:pathLst>
          </a:custGeom>
          <a:blipFill>
            <a:blip r:embed="rId6"/>
            <a:stretch>
              <a:fillRect l="0" t="0" r="0" b="0"/>
            </a:stretch>
          </a:blipFill>
        </p:spPr>
      </p:sp>
      <p:sp>
        <p:nvSpPr>
          <p:cNvPr name="TextBox 13" id="13"/>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관리자 페이지</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922739">
            <a:off x="5222412" y="4091492"/>
            <a:ext cx="1520070" cy="1520070"/>
          </a:xfrm>
          <a:custGeom>
            <a:avLst/>
            <a:gdLst/>
            <a:ahLst/>
            <a:cxnLst/>
            <a:rect r="r" b="b" t="t" l="l"/>
            <a:pathLst>
              <a:path h="1520070" w="1520070">
                <a:moveTo>
                  <a:pt x="0" y="0"/>
                </a:moveTo>
                <a:lnTo>
                  <a:pt x="1520069" y="0"/>
                </a:lnTo>
                <a:lnTo>
                  <a:pt x="1520069" y="1520070"/>
                </a:lnTo>
                <a:lnTo>
                  <a:pt x="0" y="1520070"/>
                </a:lnTo>
                <a:lnTo>
                  <a:pt x="0" y="0"/>
                </a:lnTo>
                <a:close/>
              </a:path>
            </a:pathLst>
          </a:custGeom>
          <a:blipFill>
            <a:blip r:embed="rId4"/>
            <a:stretch>
              <a:fillRect l="0" t="0" r="0" b="0"/>
            </a:stretch>
          </a:blipFill>
        </p:spPr>
      </p:sp>
      <p:sp>
        <p:nvSpPr>
          <p:cNvPr name="TextBox 11" id="11"/>
          <p:cNvSpPr txBox="true"/>
          <p:nvPr/>
        </p:nvSpPr>
        <p:spPr>
          <a:xfrm rot="0">
            <a:off x="5520261" y="4619850"/>
            <a:ext cx="7152228" cy="1028701"/>
          </a:xfrm>
          <a:prstGeom prst="rect">
            <a:avLst/>
          </a:prstGeom>
        </p:spPr>
        <p:txBody>
          <a:bodyPr anchor="t" rtlCol="false" tIns="0" lIns="0" bIns="0" rIns="0">
            <a:spAutoFit/>
          </a:bodyPr>
          <a:lstStyle/>
          <a:p>
            <a:pPr algn="ctr">
              <a:lnSpc>
                <a:spcPts val="8399"/>
              </a:lnSpc>
              <a:spcBef>
                <a:spcPct val="0"/>
              </a:spcBef>
            </a:pPr>
            <a:r>
              <a:rPr lang="en-US" sz="5999">
                <a:solidFill>
                  <a:srgbClr val="000000"/>
                </a:solidFill>
                <a:latin typeface="TDTD강굴림"/>
                <a:ea typeface="TDTD강굴림"/>
                <a:cs typeface="TDTD강굴림"/>
                <a:sym typeface="TDTD강굴림"/>
              </a:rPr>
              <a:t>주요 코드 설명</a:t>
            </a:r>
          </a:p>
        </p:txBody>
      </p:sp>
    </p:spTree>
  </p:cSld>
  <p:clrMapOvr>
    <a:masterClrMapping/>
  </p:clrMapOvr>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894170"/>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 API 명세 요약</a:t>
            </a:r>
          </a:p>
        </p:txBody>
      </p:sp>
      <p:pic>
        <p:nvPicPr>
          <p:cNvPr id="19" name=""/>
          <p:cNvPicPr>
            <a:picLocks noChangeAspect="1"/>
          </p:cNvPicPr>
          <p:nvPr/>
        </p:nvPicPr>
        <p:blipFill rotWithShape="1">
          <a:blip r:embed="rId4"/>
          <a:stretch>
            <a:fillRect/>
          </a:stretch>
        </p:blipFill>
        <p:spPr>
          <a:xfrm>
            <a:off x="2743200" y="3009900"/>
            <a:ext cx="13181214" cy="59248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82580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 API 명세 요약</a:t>
            </a:r>
          </a:p>
        </p:txBody>
      </p:sp>
      <p:pic>
        <p:nvPicPr>
          <p:cNvPr id="10" name=""/>
          <p:cNvPicPr>
            <a:picLocks noChangeAspect="1"/>
          </p:cNvPicPr>
          <p:nvPr/>
        </p:nvPicPr>
        <p:blipFill rotWithShape="1">
          <a:blip r:embed="rId4"/>
          <a:stretch>
            <a:fillRect/>
          </a:stretch>
        </p:blipFill>
        <p:spPr>
          <a:xfrm>
            <a:off x="3509469" y="3507460"/>
            <a:ext cx="11269062" cy="52174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841557"/>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38100"/>
              <a:ext cx="4356515" cy="2304144"/>
            </a:xfrm>
            <a:prstGeom prst="rect">
              <a:avLst/>
            </a:prstGeom>
          </p:spPr>
          <p:txBody>
            <a:bodyPr anchor="ctr" rtlCol="false" tIns="50800" lIns="50800" bIns="50800" rIns="50800"/>
            <a:lstStyle/>
            <a:p>
              <a:pPr algn="l">
                <a:lnSpc>
                  <a:spcPts val="223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610306" y="1806163"/>
            <a:ext cx="7162638" cy="7452137"/>
          </a:xfrm>
          <a:prstGeom prst="rect">
            <a:avLst/>
          </a:prstGeom>
        </p:spPr>
        <p:txBody>
          <a:bodyPr anchor="t" rtlCol="false" tIns="0" lIns="0" bIns="0" rIns="0">
            <a:spAutoFit/>
          </a:bodyPr>
          <a:lstStyle/>
          <a:p>
            <a:pPr algn="l">
              <a:lnSpc>
                <a:spcPts val="1881"/>
              </a:lnSpc>
            </a:pPr>
            <a:r>
              <a:rPr lang="en-US" sz="1343">
                <a:solidFill>
                  <a:srgbClr val="000000"/>
                </a:solidFill>
                <a:latin typeface="Nanum Square Round"/>
                <a:ea typeface="Nanum Square Round"/>
                <a:cs typeface="Nanum Square Round"/>
                <a:sym typeface="Nanum Square Round"/>
              </a:rPr>
              <a:t>@Bean</a:t>
            </a:r>
          </a:p>
          <a:p>
            <a:pPr algn="l">
              <a:lnSpc>
                <a:spcPts val="1881"/>
              </a:lnSpc>
            </a:pPr>
            <a:r>
              <a:rPr lang="en-US" sz="1343">
                <a:solidFill>
                  <a:srgbClr val="000000"/>
                </a:solidFill>
                <a:latin typeface="Nanum Square Round"/>
                <a:ea typeface="Nanum Square Round"/>
                <a:cs typeface="Nanum Square Round"/>
                <a:sym typeface="Nanum Square Round"/>
              </a:rPr>
              <a:t>public SecurityFilterChain s</a:t>
            </a:r>
            <a:r>
              <a:rPr lang="en-US" sz="1343">
                <a:solidFill>
                  <a:srgbClr val="000000"/>
                </a:solidFill>
                <a:latin typeface="Nanum Square Round"/>
                <a:ea typeface="Nanum Square Round"/>
                <a:cs typeface="Nanum Square Round"/>
                <a:sym typeface="Nanum Square Round"/>
              </a:rPr>
              <a:t>ecurityFilterChain(HttpSecurity http) throws Exception {</a:t>
            </a:r>
          </a:p>
          <a:p>
            <a:pPr algn="l">
              <a:lnSpc>
                <a:spcPts val="1881"/>
              </a:lnSpc>
            </a:pPr>
            <a:r>
              <a:rPr lang="en-US" sz="1343">
                <a:solidFill>
                  <a:srgbClr val="000000"/>
                </a:solidFill>
                <a:latin typeface="Nanum Square Round"/>
                <a:ea typeface="Nanum Square Round"/>
                <a:cs typeface="Nanum Square Round"/>
                <a:sym typeface="Nanum Square Round"/>
              </a:rPr>
              <a:t>    http</a:t>
            </a:r>
          </a:p>
          <a:p>
            <a:pPr algn="l">
              <a:lnSpc>
                <a:spcPts val="1881"/>
              </a:lnSpc>
            </a:pPr>
            <a:r>
              <a:rPr lang="en-US" sz="1343">
                <a:solidFill>
                  <a:srgbClr val="000000"/>
                </a:solidFill>
                <a:latin typeface="Nanum Square Round"/>
                <a:ea typeface="Nanum Square Round"/>
                <a:cs typeface="Nanum Square Round"/>
                <a:sym typeface="Nanum Square Round"/>
              </a:rPr>
              <a:t>        // CSRF 설정</a:t>
            </a:r>
          </a:p>
          <a:p>
            <a:pPr algn="l">
              <a:lnSpc>
                <a:spcPts val="1881"/>
              </a:lnSpc>
            </a:pPr>
            <a:r>
              <a:rPr lang="en-US" sz="1343">
                <a:solidFill>
                  <a:srgbClr val="000000"/>
                </a:solidFill>
                <a:latin typeface="Nanum Square Round"/>
                <a:ea typeface="Nanum Square Round"/>
                <a:cs typeface="Nanum Square Round"/>
                <a:sym typeface="Nanum Square Round"/>
              </a:rPr>
              <a:t>        .csrf(csrf -&gt; csrf.ignoringRequestMatchers("/api/**", "/loginProc", "/ws-stomp/**"))</a:t>
            </a:r>
          </a:p>
          <a:p>
            <a:pPr algn="l">
              <a:lnSpc>
                <a:spcPts val="1881"/>
              </a:lnSpc>
            </a:pPr>
            <a:r>
              <a:rPr lang="en-US" sz="1343">
                <a:solidFill>
                  <a:srgbClr val="000000"/>
                </a:solidFill>
                <a:latin typeface="Nanum Square Round"/>
                <a:ea typeface="Nanum Square Round"/>
                <a:cs typeface="Nanum Square Round"/>
                <a:sym typeface="Nanum Square Round"/>
              </a:rPr>
              <a:t>        </a:t>
            </a:r>
          </a:p>
          <a:p>
            <a:pPr algn="l">
              <a:lnSpc>
                <a:spcPts val="1881"/>
              </a:lnSpc>
            </a:pPr>
            <a:r>
              <a:rPr lang="en-US" sz="1343">
                <a:solidFill>
                  <a:srgbClr val="000000"/>
                </a:solidFill>
                <a:latin typeface="Nanum Square Round"/>
                <a:ea typeface="Nanum Square Round"/>
                <a:cs typeface="Nanum Square Round"/>
                <a:sym typeface="Nanum Square Round"/>
              </a:rPr>
              <a:t>        // 권한 설정</a:t>
            </a:r>
          </a:p>
          <a:p>
            <a:pPr algn="l">
              <a:lnSpc>
                <a:spcPts val="1881"/>
              </a:lnSpc>
            </a:pPr>
            <a:r>
              <a:rPr lang="en-US" sz="1343">
                <a:solidFill>
                  <a:srgbClr val="000000"/>
                </a:solidFill>
                <a:latin typeface="Nanum Square Round"/>
                <a:ea typeface="Nanum Square Round"/>
                <a:cs typeface="Nanum Square Round"/>
                <a:sym typeface="Nanum Square Round"/>
              </a:rPr>
              <a:t>        .authorizeHttpRequests(auth -&gt; auth</a:t>
            </a:r>
          </a:p>
          <a:p>
            <a:pPr algn="l">
              <a:lnSpc>
                <a:spcPts val="1881"/>
              </a:lnSpc>
            </a:pPr>
            <a:r>
              <a:rPr lang="en-US" sz="1343">
                <a:solidFill>
                  <a:srgbClr val="000000"/>
                </a:solidFill>
                <a:latin typeface="Nanum Square Round"/>
                <a:ea typeface="Nanum Square Round"/>
                <a:cs typeface="Nanum Square Round"/>
                <a:sym typeface="Nanum Square Round"/>
              </a:rPr>
              <a:t>            .requestMatchers("/admin/**").hasRole("ADMIN")       // 관리자 전용</a:t>
            </a:r>
          </a:p>
          <a:p>
            <a:pPr algn="l">
              <a:lnSpc>
                <a:spcPts val="1881"/>
              </a:lnSpc>
            </a:pPr>
            <a:r>
              <a:rPr lang="en-US" sz="1343">
                <a:solidFill>
                  <a:srgbClr val="000000"/>
                </a:solidFill>
                <a:latin typeface="Nanum Square Round"/>
                <a:ea typeface="Nanum Square Round"/>
                <a:cs typeface="Nanum Square Round"/>
                <a:sym typeface="Nanum Square Round"/>
              </a:rPr>
              <a:t>            .requestMatchers("/", "/css/**", "/account/**").permitAll() // 정적 리소스 및 공개 URL</a:t>
            </a:r>
          </a:p>
          <a:p>
            <a:pPr algn="l">
              <a:lnSpc>
                <a:spcPts val="1881"/>
              </a:lnSpc>
            </a:pPr>
            <a:r>
              <a:rPr lang="en-US" sz="1343">
                <a:solidFill>
                  <a:srgbClr val="000000"/>
                </a:solidFill>
                <a:latin typeface="Nanum Square Round"/>
                <a:ea typeface="Nanum Square Round"/>
                <a:cs typeface="Nanum Square Round"/>
                <a:sym typeface="Nanum Square Round"/>
              </a:rPr>
              <a:t>            .anyRequest().authenticated()                        // 그 외 요청은 인증 필요</a:t>
            </a:r>
          </a:p>
          <a:p>
            <a:pPr algn="l">
              <a:lnSpc>
                <a:spcPts val="1881"/>
              </a:lnSpc>
            </a:pPr>
            <a:r>
              <a:rPr lang="en-US" sz="1343">
                <a:solidFill>
                  <a:srgbClr val="000000"/>
                </a:solidFill>
                <a:latin typeface="Nanum Square Round"/>
                <a:ea typeface="Nanum Square Round"/>
                <a:cs typeface="Nanum Square Round"/>
                <a:sym typeface="Nanum Square Round"/>
              </a:rPr>
              <a:t>        )</a:t>
            </a:r>
          </a:p>
          <a:p>
            <a:pPr algn="l">
              <a:lnSpc>
                <a:spcPts val="1881"/>
              </a:lnSpc>
            </a:pPr>
            <a:r>
              <a:rPr lang="en-US" sz="1343">
                <a:solidFill>
                  <a:srgbClr val="000000"/>
                </a:solidFill>
                <a:latin typeface="Nanum Square Round"/>
                <a:ea typeface="Nanum Square Round"/>
                <a:cs typeface="Nanum Square Round"/>
                <a:sym typeface="Nanum Square Round"/>
              </a:rPr>
              <a:t>        </a:t>
            </a:r>
          </a:p>
          <a:p>
            <a:pPr algn="l">
              <a:lnSpc>
                <a:spcPts val="1881"/>
              </a:lnSpc>
            </a:pPr>
            <a:r>
              <a:rPr lang="en-US" sz="1343">
                <a:solidFill>
                  <a:srgbClr val="000000"/>
                </a:solidFill>
                <a:latin typeface="Nanum Square Round"/>
                <a:ea typeface="Nanum Square Round"/>
                <a:cs typeface="Nanum Square Round"/>
                <a:sym typeface="Nanum Square Round"/>
              </a:rPr>
              <a:t>        // JWT 인증 필터 추가</a:t>
            </a:r>
          </a:p>
          <a:p>
            <a:pPr algn="l">
              <a:lnSpc>
                <a:spcPts val="1881"/>
              </a:lnSpc>
            </a:pPr>
            <a:r>
              <a:rPr lang="en-US" sz="1343">
                <a:solidFill>
                  <a:srgbClr val="000000"/>
                </a:solidFill>
                <a:latin typeface="Nanum Square Round"/>
                <a:ea typeface="Nanum Square Round"/>
                <a:cs typeface="Nanum Square Round"/>
                <a:sym typeface="Nanum Square Round"/>
              </a:rPr>
              <a:t>        .addFilterBefore(new JwtAuthenticationFilter(jwtTokenProvider), </a:t>
            </a:r>
          </a:p>
          <a:p>
            <a:pPr algn="l">
              <a:lnSpc>
                <a:spcPts val="1881"/>
              </a:lnSpc>
            </a:pPr>
            <a:r>
              <a:rPr lang="en-US" sz="1343">
                <a:solidFill>
                  <a:srgbClr val="000000"/>
                </a:solidFill>
                <a:latin typeface="Nanum Square Round"/>
                <a:ea typeface="Nanum Square Round"/>
                <a:cs typeface="Nanum Square Round"/>
                <a:sym typeface="Nanum Square Round"/>
              </a:rPr>
              <a:t>                         UsernamePasswordAuthenticationFilter.class)</a:t>
            </a:r>
          </a:p>
          <a:p>
            <a:pPr algn="l">
              <a:lnSpc>
                <a:spcPts val="1881"/>
              </a:lnSpc>
            </a:pPr>
            <a:r>
              <a:rPr lang="en-US" sz="1343">
                <a:solidFill>
                  <a:srgbClr val="000000"/>
                </a:solidFill>
                <a:latin typeface="Nanum Square Round"/>
                <a:ea typeface="Nanum Square Round"/>
                <a:cs typeface="Nanum Square Round"/>
                <a:sym typeface="Nanum Square Round"/>
              </a:rPr>
              <a:t>        </a:t>
            </a:r>
          </a:p>
          <a:p>
            <a:pPr algn="l">
              <a:lnSpc>
                <a:spcPts val="1881"/>
              </a:lnSpc>
            </a:pPr>
            <a:r>
              <a:rPr lang="en-US" sz="1343">
                <a:solidFill>
                  <a:srgbClr val="000000"/>
                </a:solidFill>
                <a:latin typeface="Nanum Square Round"/>
                <a:ea typeface="Nanum Square Round"/>
                <a:cs typeface="Nanum Square Round"/>
                <a:sym typeface="Nanum Square Round"/>
              </a:rPr>
              <a:t>        // 일반 로그인</a:t>
            </a:r>
          </a:p>
          <a:p>
            <a:pPr algn="l">
              <a:lnSpc>
                <a:spcPts val="1881"/>
              </a:lnSpc>
            </a:pPr>
            <a:r>
              <a:rPr lang="en-US" sz="1343">
                <a:solidFill>
                  <a:srgbClr val="000000"/>
                </a:solidFill>
                <a:latin typeface="Nanum Square Round"/>
                <a:ea typeface="Nanum Square Round"/>
                <a:cs typeface="Nanum Square Round"/>
                <a:sym typeface="Nanum Square Round"/>
              </a:rPr>
              <a:t>        .formLogin(form -&gt; form</a:t>
            </a:r>
          </a:p>
          <a:p>
            <a:pPr algn="l">
              <a:lnSpc>
                <a:spcPts val="1881"/>
              </a:lnSpc>
            </a:pPr>
            <a:r>
              <a:rPr lang="en-US" sz="1343">
                <a:solidFill>
                  <a:srgbClr val="000000"/>
                </a:solidFill>
                <a:latin typeface="Nanum Square Round"/>
                <a:ea typeface="Nanum Square Round"/>
                <a:cs typeface="Nanum Square Round"/>
                <a:sym typeface="Nanum Square Round"/>
              </a:rPr>
              <a:t>            .loginProcessingUrl("/loginProc")</a:t>
            </a:r>
          </a:p>
          <a:p>
            <a:pPr algn="l">
              <a:lnSpc>
                <a:spcPts val="1881"/>
              </a:lnSpc>
            </a:pPr>
            <a:r>
              <a:rPr lang="en-US" sz="1343">
                <a:solidFill>
                  <a:srgbClr val="000000"/>
                </a:solidFill>
                <a:latin typeface="Nanum Square Round"/>
                <a:ea typeface="Nanum Square Round"/>
                <a:cs typeface="Nanum Square Round"/>
                <a:sym typeface="Nanum Square Round"/>
              </a:rPr>
              <a:t>            .successHandler(customAuthenticationSuccessHandler) // 커스텀 핸들러 연결</a:t>
            </a:r>
          </a:p>
          <a:p>
            <a:pPr algn="l">
              <a:lnSpc>
                <a:spcPts val="1881"/>
              </a:lnSpc>
            </a:pPr>
            <a:r>
              <a:rPr lang="en-US" sz="1343">
                <a:solidFill>
                  <a:srgbClr val="000000"/>
                </a:solidFill>
                <a:latin typeface="Nanum Square Round"/>
                <a:ea typeface="Nanum Square Round"/>
                <a:cs typeface="Nanum Square Round"/>
                <a:sym typeface="Nanum Square Round"/>
              </a:rPr>
              <a:t>            .failureHandler(customAuthenticationFailureHandler)</a:t>
            </a:r>
          </a:p>
          <a:p>
            <a:pPr algn="l">
              <a:lnSpc>
                <a:spcPts val="1881"/>
              </a:lnSpc>
            </a:pPr>
            <a:r>
              <a:rPr lang="en-US" sz="1343">
                <a:solidFill>
                  <a:srgbClr val="000000"/>
                </a:solidFill>
                <a:latin typeface="Nanum Square Round"/>
                <a:ea typeface="Nanum Square Round"/>
                <a:cs typeface="Nanum Square Round"/>
                <a:sym typeface="Nanum Square Round"/>
              </a:rPr>
              <a:t>        )</a:t>
            </a:r>
          </a:p>
          <a:p>
            <a:pPr algn="l">
              <a:lnSpc>
                <a:spcPts val="1881"/>
              </a:lnSpc>
            </a:pPr>
            <a:r>
              <a:rPr lang="en-US" sz="1343">
                <a:solidFill>
                  <a:srgbClr val="000000"/>
                </a:solidFill>
                <a:latin typeface="Nanum Square Round"/>
                <a:ea typeface="Nanum Square Round"/>
                <a:cs typeface="Nanum Square Round"/>
                <a:sym typeface="Nanum Square Round"/>
              </a:rPr>
              <a:t>        </a:t>
            </a:r>
          </a:p>
          <a:p>
            <a:pPr algn="l">
              <a:lnSpc>
                <a:spcPts val="1881"/>
              </a:lnSpc>
            </a:pPr>
            <a:r>
              <a:rPr lang="en-US" sz="1343">
                <a:solidFill>
                  <a:srgbClr val="000000"/>
                </a:solidFill>
                <a:latin typeface="Nanum Square Round"/>
                <a:ea typeface="Nanum Square Round"/>
                <a:cs typeface="Nanum Square Round"/>
                <a:sym typeface="Nanum Square Round"/>
              </a:rPr>
              <a:t>        // 소셜 로그인 (OAuth2)</a:t>
            </a:r>
          </a:p>
          <a:p>
            <a:pPr algn="l">
              <a:lnSpc>
                <a:spcPts val="1881"/>
              </a:lnSpc>
            </a:pPr>
            <a:r>
              <a:rPr lang="en-US" sz="1343">
                <a:solidFill>
                  <a:srgbClr val="000000"/>
                </a:solidFill>
                <a:latin typeface="Nanum Square Round"/>
                <a:ea typeface="Nanum Square Round"/>
                <a:cs typeface="Nanum Square Round"/>
                <a:sym typeface="Nanum Square Round"/>
              </a:rPr>
              <a:t>        .oauth2Login(oauth2 -&gt; oauth2</a:t>
            </a:r>
          </a:p>
          <a:p>
            <a:pPr algn="l">
              <a:lnSpc>
                <a:spcPts val="1881"/>
              </a:lnSpc>
            </a:pPr>
            <a:r>
              <a:rPr lang="en-US" sz="1343">
                <a:solidFill>
                  <a:srgbClr val="000000"/>
                </a:solidFill>
                <a:latin typeface="Nanum Square Round"/>
                <a:ea typeface="Nanum Square Round"/>
                <a:cs typeface="Nanum Square Round"/>
                <a:sym typeface="Nanum Square Round"/>
              </a:rPr>
              <a:t>            .userInfoEndpoint(userInfo -&gt; userInfo.userService(customOAuth2UserService))</a:t>
            </a:r>
          </a:p>
          <a:p>
            <a:pPr algn="l">
              <a:lnSpc>
                <a:spcPts val="1881"/>
              </a:lnSpc>
            </a:pPr>
            <a:r>
              <a:rPr lang="en-US" sz="1343">
                <a:solidFill>
                  <a:srgbClr val="000000"/>
                </a:solidFill>
                <a:latin typeface="Nanum Square Round"/>
                <a:ea typeface="Nanum Square Round"/>
                <a:cs typeface="Nanum Square Round"/>
                <a:sym typeface="Nanum Square Round"/>
              </a:rPr>
              <a:t>            .successHandler(customAuthenticationSuccessHandler) // JWT 발급 핸들러 재사용</a:t>
            </a:r>
          </a:p>
          <a:p>
            <a:pPr algn="l">
              <a:lnSpc>
                <a:spcPts val="1881"/>
              </a:lnSpc>
            </a:pPr>
            <a:r>
              <a:rPr lang="en-US" sz="1343">
                <a:solidFill>
                  <a:srgbClr val="000000"/>
                </a:solidFill>
                <a:latin typeface="Nanum Square Round"/>
                <a:ea typeface="Nanum Square Round"/>
                <a:cs typeface="Nanum Square Round"/>
                <a:sym typeface="Nanum Square Round"/>
              </a:rPr>
              <a:t>        );</a:t>
            </a:r>
          </a:p>
          <a:p>
            <a:pPr algn="l">
              <a:lnSpc>
                <a:spcPts val="1881"/>
              </a:lnSpc>
            </a:pPr>
          </a:p>
          <a:p>
            <a:pPr algn="l">
              <a:lnSpc>
                <a:spcPts val="1881"/>
              </a:lnSpc>
            </a:pPr>
            <a:r>
              <a:rPr lang="en-US" sz="1343">
                <a:solidFill>
                  <a:srgbClr val="000000"/>
                </a:solidFill>
                <a:latin typeface="Nanum Square Round"/>
                <a:ea typeface="Nanum Square Round"/>
                <a:cs typeface="Nanum Square Round"/>
                <a:sym typeface="Nanum Square Round"/>
              </a:rPr>
              <a:t>    return http.build();</a:t>
            </a:r>
          </a:p>
          <a:p>
            <a:pPr algn="l">
              <a:lnSpc>
                <a:spcPts val="1881"/>
              </a:lnSpc>
              <a:spcBef>
                <a:spcPct val="0"/>
              </a:spcBef>
            </a:pPr>
            <a:r>
              <a:rPr lang="en-US" sz="1343">
                <a:solidFill>
                  <a:srgbClr val="000000"/>
                </a:solidFill>
                <a:latin typeface="Nanum Square Round"/>
                <a:ea typeface="Nanum Square Round"/>
                <a:cs typeface="Nanum Square Round"/>
                <a:sym typeface="Nanum Square Round"/>
              </a:rPr>
              <a:t>}</a:t>
            </a:r>
          </a:p>
        </p:txBody>
      </p:sp>
      <p:sp>
        <p:nvSpPr>
          <p:cNvPr name="TextBox 11" id="11"/>
          <p:cNvSpPr txBox="true"/>
          <p:nvPr/>
        </p:nvSpPr>
        <p:spPr>
          <a:xfrm rot="0">
            <a:off x="5326155" y="858465"/>
            <a:ext cx="7997089"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TDTD강굴림"/>
                <a:ea typeface="TDTD강굴림"/>
                <a:cs typeface="TDTD강굴림"/>
                <a:sym typeface="TDTD강굴림"/>
              </a:rPr>
              <a:t>JWT 기반 인증 시스템 (Security)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841557"/>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l">
                <a:lnSpc>
                  <a:spcPts val="1960"/>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558159" y="1733642"/>
            <a:ext cx="11266932" cy="7398745"/>
          </a:xfrm>
          <a:prstGeom prst="rect">
            <a:avLst/>
          </a:prstGeom>
        </p:spPr>
        <p:txBody>
          <a:bodyPr anchor="t" rtlCol="false" tIns="0" lIns="0" bIns="0" rIns="0">
            <a:spAutoFit/>
          </a:bodyPr>
          <a:lstStyle/>
          <a:p>
            <a:pPr algn="l">
              <a:lnSpc>
                <a:spcPts val="2394"/>
              </a:lnSpc>
            </a:pPr>
            <a:r>
              <a:rPr lang="en-US" sz="1710">
                <a:solidFill>
                  <a:srgbClr val="000000"/>
                </a:solidFill>
                <a:latin typeface="Nanum Square Round"/>
                <a:ea typeface="Nanum Square Round"/>
                <a:cs typeface="Nanum Square Round"/>
                <a:sym typeface="Nanum Square Round"/>
              </a:rPr>
              <a:t>@Controller</a:t>
            </a:r>
          </a:p>
          <a:p>
            <a:pPr algn="l">
              <a:lnSpc>
                <a:spcPts val="2394"/>
              </a:lnSpc>
            </a:pPr>
            <a:r>
              <a:rPr lang="en-US" sz="1710">
                <a:solidFill>
                  <a:srgbClr val="000000"/>
                </a:solidFill>
                <a:latin typeface="Nanum Square Round"/>
                <a:ea typeface="Nanum Square Round"/>
                <a:cs typeface="Nanum Square Round"/>
                <a:sym typeface="Nanum Square Round"/>
              </a:rPr>
              <a:t>public class ChatControll</a:t>
            </a:r>
            <a:r>
              <a:rPr lang="en-US" sz="1710">
                <a:solidFill>
                  <a:srgbClr val="000000"/>
                </a:solidFill>
                <a:latin typeface="Nanum Square Round"/>
                <a:ea typeface="Nanum Square Round"/>
                <a:cs typeface="Nanum Square Round"/>
                <a:sym typeface="Nanum Square Round"/>
              </a:rPr>
              <a:t>er {</a:t>
            </a:r>
          </a:p>
          <a:p>
            <a:pPr algn="l">
              <a:lnSpc>
                <a:spcPts val="2394"/>
              </a:lnSpc>
            </a:pPr>
            <a:r>
              <a:rPr lang="en-US" sz="1710">
                <a:solidFill>
                  <a:srgbClr val="000000"/>
                </a:solidFill>
                <a:latin typeface="Nanum Square Round"/>
                <a:ea typeface="Nanum Square Round"/>
                <a:cs typeface="Nanum Square Round"/>
                <a:sym typeface="Nanum Square Round"/>
              </a:rPr>
              <a:t>    // ... 의존성 주입 (SimpMessageSendingOperations, NotificationService 등)</a:t>
            </a:r>
          </a:p>
          <a:p>
            <a:pPr algn="l">
              <a:lnSpc>
                <a:spcPts val="2394"/>
              </a:lnSpc>
            </a:pPr>
          </a:p>
          <a:p>
            <a:pPr algn="l">
              <a:lnSpc>
                <a:spcPts val="2394"/>
              </a:lnSpc>
            </a:pPr>
            <a:r>
              <a:rPr lang="en-US" sz="1710">
                <a:solidFill>
                  <a:srgbClr val="000000"/>
                </a:solidFill>
                <a:latin typeface="Nanum Square Round"/>
                <a:ea typeface="Nanum Square Round"/>
                <a:cs typeface="Nanum Square Round"/>
                <a:sym typeface="Nanum Square Round"/>
              </a:rPr>
              <a:t>    @MessageMapping("/chat/message") // 1. WebSocket 메시지 수신</a:t>
            </a:r>
          </a:p>
          <a:p>
            <a:pPr algn="l">
              <a:lnSpc>
                <a:spcPts val="2394"/>
              </a:lnSpc>
            </a:pPr>
            <a:r>
              <a:rPr lang="en-US" sz="1710">
                <a:solidFill>
                  <a:srgbClr val="000000"/>
                </a:solidFill>
                <a:latin typeface="Nanum Square Round"/>
                <a:ea typeface="Nanum Square Round"/>
                <a:cs typeface="Nanum Square Round"/>
                <a:sym typeface="Nanum Square Round"/>
              </a:rPr>
              <a:t>    public void message(ChatMessageDTO message) {</a:t>
            </a:r>
          </a:p>
          <a:p>
            <a:pPr algn="l">
              <a:lnSpc>
                <a:spcPts val="2394"/>
              </a:lnSpc>
            </a:pPr>
            <a:r>
              <a:rPr lang="en-US" sz="1710">
                <a:solidFill>
                  <a:srgbClr val="000000"/>
                </a:solidFill>
                <a:latin typeface="Nanum Square Round"/>
                <a:ea typeface="Nanum Square Round"/>
                <a:cs typeface="Nanum Square Round"/>
                <a:sym typeface="Nanum Square Round"/>
              </a:rPr>
              <a:t>        </a:t>
            </a:r>
          </a:p>
          <a:p>
            <a:pPr algn="l">
              <a:lnSpc>
                <a:spcPts val="2394"/>
              </a:lnSpc>
            </a:pPr>
            <a:r>
              <a:rPr lang="en-US" sz="1710">
                <a:solidFill>
                  <a:srgbClr val="000000"/>
                </a:solidFill>
                <a:latin typeface="Nanum Square Round"/>
                <a:ea typeface="Nanum Square Round"/>
                <a:cs typeface="Nanum Square Round"/>
                <a:sym typeface="Nanum Square Round"/>
              </a:rPr>
              <a:t>        // 2. 닉네임 설정 및 DB 저장</a:t>
            </a:r>
          </a:p>
          <a:p>
            <a:pPr algn="l">
              <a:lnSpc>
                <a:spcPts val="2394"/>
              </a:lnSpc>
            </a:pPr>
            <a:r>
              <a:rPr lang="en-US" sz="1710">
                <a:solidFill>
                  <a:srgbClr val="000000"/>
                </a:solidFill>
                <a:latin typeface="Nanum Square Round"/>
                <a:ea typeface="Nanum Square Round"/>
                <a:cs typeface="Nanum Square Round"/>
                <a:sym typeface="Nanum Square Round"/>
              </a:rPr>
              <a:t>        setSenderNickname(message); // 닉네임 조회 로직(메서드 분리 가정)</a:t>
            </a:r>
          </a:p>
          <a:p>
            <a:pPr algn="l">
              <a:lnSpc>
                <a:spcPts val="2394"/>
              </a:lnSpc>
            </a:pPr>
            <a:r>
              <a:rPr lang="en-US" sz="1710">
                <a:solidFill>
                  <a:srgbClr val="000000"/>
                </a:solidFill>
                <a:latin typeface="Nanum Square Round"/>
                <a:ea typeface="Nanum Square Round"/>
                <a:cs typeface="Nanum Square Round"/>
                <a:sym typeface="Nanum Square Round"/>
              </a:rPr>
              <a:t>        chatMapper.insertMessage(message);</a:t>
            </a:r>
          </a:p>
          <a:p>
            <a:pPr algn="l">
              <a:lnSpc>
                <a:spcPts val="2394"/>
              </a:lnSpc>
            </a:pPr>
          </a:p>
          <a:p>
            <a:pPr algn="l">
              <a:lnSpc>
                <a:spcPts val="2394"/>
              </a:lnSpc>
            </a:pPr>
            <a:r>
              <a:rPr lang="en-US" sz="1710">
                <a:solidFill>
                  <a:srgbClr val="000000"/>
                </a:solidFill>
                <a:latin typeface="Nanum Square Round"/>
                <a:ea typeface="Nanum Square Round"/>
                <a:cs typeface="Nanum Square Round"/>
                <a:sym typeface="Nanum Square Round"/>
              </a:rPr>
              <a:t>        // 3. 채팅방 참여자들에게 메시지 브로드캐스팅 (Pub/Sub)</a:t>
            </a:r>
          </a:p>
          <a:p>
            <a:pPr algn="l">
              <a:lnSpc>
                <a:spcPts val="2394"/>
              </a:lnSpc>
            </a:pPr>
            <a:r>
              <a:rPr lang="en-US" sz="1710">
                <a:solidFill>
                  <a:srgbClr val="000000"/>
                </a:solidFill>
                <a:latin typeface="Nanum Square Round"/>
                <a:ea typeface="Nanum Square Round"/>
                <a:cs typeface="Nanum Square Round"/>
                <a:sym typeface="Nanum Square Round"/>
              </a:rPr>
              <a:t>        template.convertAndSend("/sub/chat/room/" + message.getRoomId(), message);</a:t>
            </a:r>
          </a:p>
          <a:p>
            <a:pPr algn="l">
              <a:lnSpc>
                <a:spcPts val="2394"/>
              </a:lnSpc>
            </a:pPr>
          </a:p>
          <a:p>
            <a:pPr algn="l">
              <a:lnSpc>
                <a:spcPts val="2394"/>
              </a:lnSpc>
            </a:pPr>
            <a:r>
              <a:rPr lang="en-US" sz="1710">
                <a:solidFill>
                  <a:srgbClr val="000000"/>
                </a:solidFill>
                <a:latin typeface="Nanum Square Round"/>
                <a:ea typeface="Nanum Square Round"/>
                <a:cs typeface="Nanum Square Round"/>
                <a:sym typeface="Nanum Square Round"/>
              </a:rPr>
              <a:t>        // 4. 알림(Notification) 발송 로직 분기</a:t>
            </a:r>
          </a:p>
          <a:p>
            <a:pPr algn="l">
              <a:lnSpc>
                <a:spcPts val="2394"/>
              </a:lnSpc>
            </a:pPr>
            <a:r>
              <a:rPr lang="en-US" sz="1710">
                <a:solidFill>
                  <a:srgbClr val="000000"/>
                </a:solidFill>
                <a:latin typeface="Nanum Square Round"/>
                <a:ea typeface="Nanum Square Round"/>
                <a:cs typeface="Nanum Square Round"/>
                <a:sym typeface="Nanum Square Round"/>
              </a:rPr>
              <a:t>        if (hasRecipient(message)) {</a:t>
            </a:r>
          </a:p>
          <a:p>
            <a:pPr algn="l">
              <a:lnSpc>
                <a:spcPts val="2394"/>
              </a:lnSpc>
            </a:pPr>
            <a:r>
              <a:rPr lang="en-US" sz="1710">
                <a:solidFill>
                  <a:srgbClr val="000000"/>
                </a:solidFill>
                <a:latin typeface="Nanum Square Round"/>
                <a:ea typeface="Nanum Square Round"/>
                <a:cs typeface="Nanum Square Round"/>
                <a:sym typeface="Nanum Square Round"/>
              </a:rPr>
              <a:t>            // Case A: 1:1 친구 채팅 알림</a:t>
            </a:r>
          </a:p>
          <a:p>
            <a:pPr algn="l">
              <a:lnSpc>
                <a:spcPts val="2394"/>
              </a:lnSpc>
            </a:pPr>
            <a:r>
              <a:rPr lang="en-US" sz="1710">
                <a:solidFill>
                  <a:srgbClr val="000000"/>
                </a:solidFill>
                <a:latin typeface="Nanum Square Round"/>
                <a:ea typeface="Nanum Square Round"/>
                <a:cs typeface="Nanum Square Round"/>
                <a:sym typeface="Nanum Square Round"/>
              </a:rPr>
              <a:t>            Integer recipientId = accountMapper.findIdByUsername(message.getRecipientUsername());</a:t>
            </a:r>
          </a:p>
          <a:p>
            <a:pPr algn="l">
              <a:lnSpc>
                <a:spcPts val="2394"/>
              </a:lnSpc>
            </a:pPr>
            <a:r>
              <a:rPr lang="en-US" sz="1710">
                <a:solidFill>
                  <a:srgbClr val="000000"/>
                </a:solidFill>
                <a:latin typeface="Nanum Square Round"/>
                <a:ea typeface="Nanum Square Round"/>
                <a:cs typeface="Nanum Square Round"/>
                <a:sym typeface="Nanum Square Round"/>
              </a:rPr>
              <a:t>            notificationService.send(recipientId, "FRIEND_CHAT", "새로운 메시지 도착", "/friend/list");</a:t>
            </a:r>
          </a:p>
          <a:p>
            <a:pPr algn="l">
              <a:lnSpc>
                <a:spcPts val="2394"/>
              </a:lnSpc>
            </a:pPr>
            <a:r>
              <a:rPr lang="en-US" sz="1710">
                <a:solidFill>
                  <a:srgbClr val="000000"/>
                </a:solidFill>
                <a:latin typeface="Nanum Square Round"/>
                <a:ea typeface="Nanum Square Round"/>
                <a:cs typeface="Nanum Square Round"/>
                <a:sym typeface="Nanum Square Round"/>
              </a:rPr>
              <a:t>        } else {</a:t>
            </a:r>
          </a:p>
          <a:p>
            <a:pPr algn="l">
              <a:lnSpc>
                <a:spcPts val="2394"/>
              </a:lnSpc>
            </a:pPr>
            <a:r>
              <a:rPr lang="en-US" sz="1710">
                <a:solidFill>
                  <a:srgbClr val="000000"/>
                </a:solidFill>
                <a:latin typeface="Nanum Square Round"/>
                <a:ea typeface="Nanum Square Round"/>
                <a:cs typeface="Nanum Square Round"/>
                <a:sym typeface="Nanum Square Round"/>
              </a:rPr>
              <a:t>            // Case B: 모임(그룹) 채팅 알림</a:t>
            </a:r>
          </a:p>
          <a:p>
            <a:pPr algn="l">
              <a:lnSpc>
                <a:spcPts val="2394"/>
              </a:lnSpc>
            </a:pPr>
            <a:r>
              <a:rPr lang="en-US" sz="1710">
                <a:solidFill>
                  <a:srgbClr val="000000"/>
                </a:solidFill>
                <a:latin typeface="Nanum Square Round"/>
                <a:ea typeface="Nanum Square Round"/>
                <a:cs typeface="Nanum Square Round"/>
                <a:sym typeface="Nanum Square Round"/>
              </a:rPr>
              <a:t>            List&lt;Integer&gt; members = recruitmentService.getMemberIds(message.getRoomId());</a:t>
            </a:r>
          </a:p>
          <a:p>
            <a:pPr algn="l">
              <a:lnSpc>
                <a:spcPts val="2394"/>
              </a:lnSpc>
            </a:pPr>
            <a:r>
              <a:rPr lang="en-US" sz="1710">
                <a:solidFill>
                  <a:srgbClr val="000000"/>
                </a:solidFill>
                <a:latin typeface="Nanum Square Round"/>
                <a:ea typeface="Nanum Square Round"/>
                <a:cs typeface="Nanum Square Round"/>
                <a:sym typeface="Nanum Square Round"/>
              </a:rPr>
              <a:t>            for (Integer memberId : members) {</a:t>
            </a:r>
          </a:p>
          <a:p>
            <a:pPr algn="l">
              <a:lnSpc>
                <a:spcPts val="2394"/>
              </a:lnSpc>
            </a:pPr>
            <a:r>
              <a:rPr lang="en-US" sz="1710">
                <a:solidFill>
                  <a:srgbClr val="000000"/>
                </a:solidFill>
                <a:latin typeface="Nanum Square Round"/>
                <a:ea typeface="Nanum Square Round"/>
                <a:cs typeface="Nanum Square Round"/>
                <a:sym typeface="Nanum Square Round"/>
              </a:rPr>
              <a:t>                if (!isSender(memberId, message)) { // 본인 제외 발송</a:t>
            </a:r>
          </a:p>
          <a:p>
            <a:pPr algn="l">
              <a:lnSpc>
                <a:spcPts val="2394"/>
              </a:lnSpc>
              <a:spcBef>
                <a:spcPct val="0"/>
              </a:spcBef>
            </a:pPr>
            <a:r>
              <a:rPr lang="en-US" sz="1710">
                <a:solidFill>
                  <a:srgbClr val="000000"/>
                </a:solidFill>
                <a:latin typeface="Nanum Square Round"/>
                <a:ea typeface="Nanum Square Round"/>
                <a:cs typeface="Nanum Square Round"/>
                <a:sym typeface="Nanum Square Round"/>
              </a:rPr>
              <a:t>                    notificationService.send(memberId, "CHAT", "모임 채팅 알림", "/recruitment/" + message.getRoomId());</a:t>
            </a:r>
          </a:p>
        </p:txBody>
      </p:sp>
      <p:sp>
        <p:nvSpPr>
          <p:cNvPr name="TextBox 11" id="11"/>
          <p:cNvSpPr txBox="true"/>
          <p:nvPr/>
        </p:nvSpPr>
        <p:spPr>
          <a:xfrm rot="0">
            <a:off x="5097831" y="858465"/>
            <a:ext cx="7997089"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TDTD강굴림"/>
                <a:ea typeface="TDTD강굴림"/>
                <a:cs typeface="TDTD강굴림"/>
                <a:sym typeface="TDTD강굴림"/>
              </a:rPr>
              <a:t>WebSocket 실시간 채팅</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2666284" y="4130630"/>
            <a:ext cx="3541279" cy="765334"/>
            <a:chOff x="0" y="0"/>
            <a:chExt cx="932683" cy="201570"/>
          </a:xfrm>
        </p:grpSpPr>
        <p:sp>
          <p:nvSpPr>
            <p:cNvPr name="Freeform 11" id="11"/>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12" id="12"/>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2666284" y="6739854"/>
            <a:ext cx="3541279" cy="765334"/>
            <a:chOff x="0" y="0"/>
            <a:chExt cx="932683" cy="201570"/>
          </a:xfrm>
        </p:grpSpPr>
        <p:sp>
          <p:nvSpPr>
            <p:cNvPr name="Freeform 14" id="14"/>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15" id="15"/>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2049244" y="6739854"/>
            <a:ext cx="3541279" cy="765334"/>
            <a:chOff x="0" y="0"/>
            <a:chExt cx="932683" cy="201570"/>
          </a:xfrm>
        </p:grpSpPr>
        <p:sp>
          <p:nvSpPr>
            <p:cNvPr name="Freeform 17" id="17"/>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18" id="18"/>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4487360" y="6171363"/>
            <a:ext cx="2436330" cy="243633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4308" r="0" b="-14308"/>
              </a:stretch>
            </a:blipFill>
            <a:ln w="38100" cap="sq">
              <a:solidFill>
                <a:srgbClr val="000000"/>
              </a:solidFill>
              <a:prstDash val="solid"/>
              <a:miter/>
            </a:ln>
          </p:spPr>
        </p:sp>
      </p:grpSp>
      <p:grpSp>
        <p:nvGrpSpPr>
          <p:cNvPr name="Group 21" id="21"/>
          <p:cNvGrpSpPr/>
          <p:nvPr/>
        </p:nvGrpSpPr>
        <p:grpSpPr>
          <a:xfrm rot="0">
            <a:off x="11448119" y="3521992"/>
            <a:ext cx="2436330" cy="243633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4801" r="0" b="-14801"/>
              </a:stretch>
            </a:blipFill>
            <a:ln w="38100" cap="sq">
              <a:solidFill>
                <a:srgbClr val="000000"/>
              </a:solidFill>
              <a:prstDash val="solid"/>
              <a:miter/>
            </a:ln>
          </p:spPr>
        </p:sp>
      </p:grpSp>
      <p:grpSp>
        <p:nvGrpSpPr>
          <p:cNvPr name="Group 23" id="23"/>
          <p:cNvGrpSpPr/>
          <p:nvPr/>
        </p:nvGrpSpPr>
        <p:grpSpPr>
          <a:xfrm rot="0">
            <a:off x="11448119" y="6171363"/>
            <a:ext cx="2436330" cy="243633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35963" r="0" b="-9491"/>
              </a:stretch>
            </a:blipFill>
            <a:ln w="38100" cap="sq">
              <a:solidFill>
                <a:srgbClr val="000000"/>
              </a:solidFill>
              <a:prstDash val="solid"/>
              <a:miter/>
            </a:ln>
          </p:spPr>
        </p:sp>
      </p:grpSp>
      <p:sp>
        <p:nvSpPr>
          <p:cNvPr name="Freeform 25" id="25"/>
          <p:cNvSpPr/>
          <p:nvPr/>
        </p:nvSpPr>
        <p:spPr>
          <a:xfrm flipH="false" flipV="false" rot="0">
            <a:off x="6815748" y="4241072"/>
            <a:ext cx="4656503" cy="3987660"/>
          </a:xfrm>
          <a:custGeom>
            <a:avLst/>
            <a:gdLst/>
            <a:ahLst/>
            <a:cxnLst/>
            <a:rect r="r" b="b" t="t" l="l"/>
            <a:pathLst>
              <a:path h="3987660" w="4656503">
                <a:moveTo>
                  <a:pt x="0" y="0"/>
                </a:moveTo>
                <a:lnTo>
                  <a:pt x="4656504" y="0"/>
                </a:lnTo>
                <a:lnTo>
                  <a:pt x="4656504" y="3987660"/>
                </a:lnTo>
                <a:lnTo>
                  <a:pt x="0" y="3987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6" id="26"/>
          <p:cNvGrpSpPr/>
          <p:nvPr/>
        </p:nvGrpSpPr>
        <p:grpSpPr>
          <a:xfrm rot="0">
            <a:off x="2049244" y="3521992"/>
            <a:ext cx="4872594" cy="2434477"/>
            <a:chOff x="0" y="0"/>
            <a:chExt cx="6496792" cy="3245969"/>
          </a:xfrm>
        </p:grpSpPr>
        <p:grpSp>
          <p:nvGrpSpPr>
            <p:cNvPr name="Group 27" id="27"/>
            <p:cNvGrpSpPr/>
            <p:nvPr/>
          </p:nvGrpSpPr>
          <p:grpSpPr>
            <a:xfrm rot="0">
              <a:off x="0" y="811517"/>
              <a:ext cx="4721705" cy="1020446"/>
              <a:chOff x="0" y="0"/>
              <a:chExt cx="932683" cy="201570"/>
            </a:xfrm>
          </p:grpSpPr>
          <p:sp>
            <p:nvSpPr>
              <p:cNvPr name="Freeform 28" id="28"/>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29" id="29"/>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3250822" y="0"/>
              <a:ext cx="3245969" cy="324596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2780" r="0" b="-30552"/>
                </a:stretch>
              </a:blipFill>
              <a:ln w="38100" cap="sq">
                <a:solidFill>
                  <a:srgbClr val="000000"/>
                </a:solidFill>
                <a:prstDash val="solid"/>
                <a:miter/>
              </a:ln>
            </p:spPr>
          </p:sp>
        </p:grpSp>
        <p:sp>
          <p:nvSpPr>
            <p:cNvPr name="TextBox 32" id="32"/>
            <p:cNvSpPr txBox="true"/>
            <p:nvPr/>
          </p:nvSpPr>
          <p:spPr>
            <a:xfrm rot="0">
              <a:off x="152876" y="882574"/>
              <a:ext cx="2526446" cy="780796"/>
            </a:xfrm>
            <a:prstGeom prst="rect">
              <a:avLst/>
            </a:prstGeom>
          </p:spPr>
          <p:txBody>
            <a:bodyPr anchor="t" rtlCol="false" tIns="0" lIns="0" bIns="0" rIns="0">
              <a:spAutoFit/>
            </a:bodyPr>
            <a:lstStyle/>
            <a:p>
              <a:pPr algn="r" marL="0" indent="0" lvl="0">
                <a:lnSpc>
                  <a:spcPts val="5049"/>
                </a:lnSpc>
                <a:spcBef>
                  <a:spcPct val="0"/>
                </a:spcBef>
              </a:pPr>
              <a:r>
                <a:rPr lang="en-US" b="true" sz="3300" spc="686">
                  <a:solidFill>
                    <a:srgbClr val="FFFFFF"/>
                  </a:solidFill>
                  <a:latin typeface="Nanum Square Round Bold"/>
                  <a:ea typeface="Nanum Square Round Bold"/>
                  <a:cs typeface="Nanum Square Round Bold"/>
                  <a:sym typeface="Nanum Square Round Bold"/>
                </a:rPr>
                <a:t>김정학</a:t>
              </a:r>
            </a:p>
          </p:txBody>
        </p:sp>
        <p:sp>
          <p:nvSpPr>
            <p:cNvPr name="TextBox 33" id="33"/>
            <p:cNvSpPr txBox="true"/>
            <p:nvPr/>
          </p:nvSpPr>
          <p:spPr>
            <a:xfrm rot="0">
              <a:off x="152876" y="1951713"/>
              <a:ext cx="2897776" cy="521589"/>
            </a:xfrm>
            <a:prstGeom prst="rect">
              <a:avLst/>
            </a:prstGeom>
          </p:spPr>
          <p:txBody>
            <a:bodyPr anchor="t" rtlCol="false" tIns="0" lIns="0" bIns="0" rIns="0">
              <a:spAutoFit/>
            </a:bodyPr>
            <a:lstStyle/>
            <a:p>
              <a:pPr algn="r">
                <a:lnSpc>
                  <a:spcPts val="3366"/>
                </a:lnSpc>
                <a:spcBef>
                  <a:spcPct val="0"/>
                </a:spcBef>
              </a:pPr>
              <a:r>
                <a:rPr lang="en-US" b="true" sz="2200">
                  <a:solidFill>
                    <a:srgbClr val="000000"/>
                  </a:solidFill>
                  <a:latin typeface="Nanum Square Round Bold"/>
                  <a:ea typeface="Nanum Square Round Bold"/>
                  <a:cs typeface="Nanum Square Round Bold"/>
                  <a:sym typeface="Nanum Square Round Bold"/>
                </a:rPr>
                <a:t>팀장</a:t>
              </a:r>
            </a:p>
          </p:txBody>
        </p:sp>
      </p:grpSp>
      <p:sp>
        <p:nvSpPr>
          <p:cNvPr name="TextBox 34" id="34"/>
          <p:cNvSpPr txBox="true"/>
          <p:nvPr/>
        </p:nvSpPr>
        <p:spPr>
          <a:xfrm rot="0">
            <a:off x="5567886" y="2202332"/>
            <a:ext cx="7152228" cy="1319660"/>
          </a:xfrm>
          <a:prstGeom prst="rect">
            <a:avLst/>
          </a:prstGeom>
        </p:spPr>
        <p:txBody>
          <a:bodyPr anchor="t" rtlCol="false" tIns="0" lIns="0" bIns="0" rIns="0">
            <a:spAutoFit/>
          </a:bodyPr>
          <a:lstStyle/>
          <a:p>
            <a:pPr algn="ctr">
              <a:lnSpc>
                <a:spcPts val="10737"/>
              </a:lnSpc>
              <a:spcBef>
                <a:spcPct val="0"/>
              </a:spcBef>
            </a:pPr>
            <a:r>
              <a:rPr lang="en-US" sz="7669">
                <a:solidFill>
                  <a:srgbClr val="000000"/>
                </a:solidFill>
                <a:latin typeface="TDTD강굴림"/>
                <a:ea typeface="TDTD강굴림"/>
                <a:cs typeface="TDTD강굴림"/>
                <a:sym typeface="TDTD강굴림"/>
              </a:rPr>
              <a:t>팀원소개</a:t>
            </a:r>
          </a:p>
        </p:txBody>
      </p:sp>
      <p:sp>
        <p:nvSpPr>
          <p:cNvPr name="TextBox 35" id="35"/>
          <p:cNvSpPr txBox="true"/>
          <p:nvPr/>
        </p:nvSpPr>
        <p:spPr>
          <a:xfrm rot="0">
            <a:off x="14313074" y="4155347"/>
            <a:ext cx="1894835" cy="614172"/>
          </a:xfrm>
          <a:prstGeom prst="rect">
            <a:avLst/>
          </a:prstGeom>
        </p:spPr>
        <p:txBody>
          <a:bodyPr anchor="t" rtlCol="false" tIns="0" lIns="0" bIns="0" rIns="0">
            <a:spAutoFit/>
          </a:bodyPr>
          <a:lstStyle/>
          <a:p>
            <a:pPr algn="just" marL="0" indent="0" lvl="0">
              <a:lnSpc>
                <a:spcPts val="5049"/>
              </a:lnSpc>
              <a:spcBef>
                <a:spcPct val="0"/>
              </a:spcBef>
            </a:pPr>
            <a:r>
              <a:rPr lang="en-US" b="true" sz="3300" spc="686">
                <a:solidFill>
                  <a:srgbClr val="FFFFFF"/>
                </a:solidFill>
                <a:latin typeface="Nanum Square Round Bold"/>
                <a:ea typeface="Nanum Square Round Bold"/>
                <a:cs typeface="Nanum Square Round Bold"/>
                <a:sym typeface="Nanum Square Round Bold"/>
              </a:rPr>
              <a:t>김기현</a:t>
            </a:r>
          </a:p>
        </p:txBody>
      </p:sp>
      <p:sp>
        <p:nvSpPr>
          <p:cNvPr name="TextBox 36" id="36"/>
          <p:cNvSpPr txBox="true"/>
          <p:nvPr/>
        </p:nvSpPr>
        <p:spPr>
          <a:xfrm rot="0">
            <a:off x="14313074" y="6764572"/>
            <a:ext cx="1894835" cy="614172"/>
          </a:xfrm>
          <a:prstGeom prst="rect">
            <a:avLst/>
          </a:prstGeom>
        </p:spPr>
        <p:txBody>
          <a:bodyPr anchor="t" rtlCol="false" tIns="0" lIns="0" bIns="0" rIns="0">
            <a:spAutoFit/>
          </a:bodyPr>
          <a:lstStyle/>
          <a:p>
            <a:pPr algn="just" marL="0" indent="0" lvl="0">
              <a:lnSpc>
                <a:spcPts val="5049"/>
              </a:lnSpc>
              <a:spcBef>
                <a:spcPct val="0"/>
              </a:spcBef>
            </a:pPr>
            <a:r>
              <a:rPr lang="en-US" b="true" sz="3300" spc="686">
                <a:solidFill>
                  <a:srgbClr val="FFFFFF"/>
                </a:solidFill>
                <a:latin typeface="Nanum Square Round Bold"/>
                <a:ea typeface="Nanum Square Round Bold"/>
                <a:cs typeface="Nanum Square Round Bold"/>
                <a:sym typeface="Nanum Square Round Bold"/>
              </a:rPr>
              <a:t>이민규</a:t>
            </a:r>
          </a:p>
        </p:txBody>
      </p:sp>
      <p:sp>
        <p:nvSpPr>
          <p:cNvPr name="TextBox 37" id="37"/>
          <p:cNvSpPr txBox="true"/>
          <p:nvPr/>
        </p:nvSpPr>
        <p:spPr>
          <a:xfrm rot="0">
            <a:off x="2163901" y="6764572"/>
            <a:ext cx="1894835" cy="614172"/>
          </a:xfrm>
          <a:prstGeom prst="rect">
            <a:avLst/>
          </a:prstGeom>
        </p:spPr>
        <p:txBody>
          <a:bodyPr anchor="t" rtlCol="false" tIns="0" lIns="0" bIns="0" rIns="0">
            <a:spAutoFit/>
          </a:bodyPr>
          <a:lstStyle/>
          <a:p>
            <a:pPr algn="r" marL="0" indent="0" lvl="0">
              <a:lnSpc>
                <a:spcPts val="5049"/>
              </a:lnSpc>
              <a:spcBef>
                <a:spcPct val="0"/>
              </a:spcBef>
            </a:pPr>
            <a:r>
              <a:rPr lang="en-US" b="true" sz="3300" spc="686">
                <a:solidFill>
                  <a:srgbClr val="FFFFFF"/>
                </a:solidFill>
                <a:latin typeface="Nanum Square Round Bold"/>
                <a:ea typeface="Nanum Square Round Bold"/>
                <a:cs typeface="Nanum Square Round Bold"/>
                <a:sym typeface="Nanum Square Round Bold"/>
              </a:rPr>
              <a:t>서재민</a:t>
            </a:r>
          </a:p>
        </p:txBody>
      </p:sp>
      <p:sp>
        <p:nvSpPr>
          <p:cNvPr name="TextBox 38" id="38"/>
          <p:cNvSpPr txBox="true"/>
          <p:nvPr/>
        </p:nvSpPr>
        <p:spPr>
          <a:xfrm rot="0">
            <a:off x="14065424" y="4964345"/>
            <a:ext cx="2173332" cy="412623"/>
          </a:xfrm>
          <a:prstGeom prst="rect">
            <a:avLst/>
          </a:prstGeom>
        </p:spPr>
        <p:txBody>
          <a:bodyPr anchor="t" rtlCol="false" tIns="0" lIns="0" bIns="0" rIns="0">
            <a:spAutoFit/>
          </a:bodyPr>
          <a:lstStyle/>
          <a:p>
            <a:pPr algn="l">
              <a:lnSpc>
                <a:spcPts val="3366"/>
              </a:lnSpc>
              <a:spcBef>
                <a:spcPct val="0"/>
              </a:spcBef>
            </a:pPr>
            <a:r>
              <a:rPr lang="en-US" b="true" sz="2200">
                <a:solidFill>
                  <a:srgbClr val="000000"/>
                </a:solidFill>
                <a:latin typeface="Nanum Square Round Bold"/>
                <a:ea typeface="Nanum Square Round Bold"/>
                <a:cs typeface="Nanum Square Round Bold"/>
                <a:sym typeface="Nanum Square Round Bold"/>
              </a:rPr>
              <a:t>팀원</a:t>
            </a:r>
          </a:p>
        </p:txBody>
      </p:sp>
      <p:sp>
        <p:nvSpPr>
          <p:cNvPr name="TextBox 39" id="39"/>
          <p:cNvSpPr txBox="true"/>
          <p:nvPr/>
        </p:nvSpPr>
        <p:spPr>
          <a:xfrm rot="0">
            <a:off x="14065424" y="7643730"/>
            <a:ext cx="2173332" cy="412623"/>
          </a:xfrm>
          <a:prstGeom prst="rect">
            <a:avLst/>
          </a:prstGeom>
        </p:spPr>
        <p:txBody>
          <a:bodyPr anchor="t" rtlCol="false" tIns="0" lIns="0" bIns="0" rIns="0">
            <a:spAutoFit/>
          </a:bodyPr>
          <a:lstStyle/>
          <a:p>
            <a:pPr algn="l">
              <a:lnSpc>
                <a:spcPts val="3366"/>
              </a:lnSpc>
              <a:spcBef>
                <a:spcPct val="0"/>
              </a:spcBef>
            </a:pPr>
            <a:r>
              <a:rPr lang="en-US" b="true" sz="2200">
                <a:solidFill>
                  <a:srgbClr val="000000"/>
                </a:solidFill>
                <a:latin typeface="Nanum Square Round Bold"/>
                <a:ea typeface="Nanum Square Round Bold"/>
                <a:cs typeface="Nanum Square Round Bold"/>
                <a:sym typeface="Nanum Square Round Bold"/>
              </a:rPr>
              <a:t>팀원</a:t>
            </a:r>
          </a:p>
        </p:txBody>
      </p:sp>
      <p:sp>
        <p:nvSpPr>
          <p:cNvPr name="TextBox 40" id="40"/>
          <p:cNvSpPr txBox="true"/>
          <p:nvPr/>
        </p:nvSpPr>
        <p:spPr>
          <a:xfrm rot="0">
            <a:off x="2163901" y="7643730"/>
            <a:ext cx="2173332" cy="412623"/>
          </a:xfrm>
          <a:prstGeom prst="rect">
            <a:avLst/>
          </a:prstGeom>
        </p:spPr>
        <p:txBody>
          <a:bodyPr anchor="t" rtlCol="false" tIns="0" lIns="0" bIns="0" rIns="0">
            <a:spAutoFit/>
          </a:bodyPr>
          <a:lstStyle/>
          <a:p>
            <a:pPr algn="r">
              <a:lnSpc>
                <a:spcPts val="3366"/>
              </a:lnSpc>
              <a:spcBef>
                <a:spcPct val="0"/>
              </a:spcBef>
            </a:pPr>
            <a:r>
              <a:rPr lang="en-US" b="true" sz="2200">
                <a:solidFill>
                  <a:srgbClr val="000000"/>
                </a:solidFill>
                <a:latin typeface="Nanum Square Round Bold"/>
                <a:ea typeface="Nanum Square Round Bold"/>
                <a:cs typeface="Nanum Square Round Bold"/>
                <a:sym typeface="Nanum Square Round Bold"/>
              </a:rPr>
              <a:t>팀원</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841557"/>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l">
                <a:lnSpc>
                  <a:spcPts val="1960"/>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946938" y="2780415"/>
            <a:ext cx="8757084" cy="6352193"/>
          </a:xfrm>
          <a:prstGeom prst="rect">
            <a:avLst/>
          </a:prstGeom>
        </p:spPr>
        <p:txBody>
          <a:bodyPr anchor="t" rtlCol="false" tIns="0" lIns="0" bIns="0" rIns="0">
            <a:spAutoFit/>
          </a:bodyPr>
          <a:lstStyle/>
          <a:p>
            <a:pPr algn="l">
              <a:lnSpc>
                <a:spcPts val="3019"/>
              </a:lnSpc>
            </a:pPr>
            <a:r>
              <a:rPr lang="en-US" sz="2156">
                <a:solidFill>
                  <a:srgbClr val="000000"/>
                </a:solidFill>
                <a:latin typeface="Nanum Square Round"/>
                <a:ea typeface="Nanum Square Round"/>
                <a:cs typeface="Nanum Square Round"/>
                <a:sym typeface="Nanum Square Round"/>
              </a:rPr>
              <a:t>@Service</a:t>
            </a:r>
          </a:p>
          <a:p>
            <a:pPr algn="l">
              <a:lnSpc>
                <a:spcPts val="3019"/>
              </a:lnSpc>
            </a:pPr>
            <a:r>
              <a:rPr lang="en-US" sz="2156">
                <a:solidFill>
                  <a:srgbClr val="000000"/>
                </a:solidFill>
                <a:latin typeface="Nanum Square Round"/>
                <a:ea typeface="Nanum Square Round"/>
                <a:cs typeface="Nanum Square Round"/>
                <a:sym typeface="Nanum Square Round"/>
              </a:rPr>
              <a:t>public class Chat</a:t>
            </a:r>
            <a:r>
              <a:rPr lang="en-US" sz="2156">
                <a:solidFill>
                  <a:srgbClr val="000000"/>
                </a:solidFill>
                <a:latin typeface="Nanum Square Round"/>
                <a:ea typeface="Nanum Square Round"/>
                <a:cs typeface="Nanum Square Round"/>
                <a:sym typeface="Nanum Square Round"/>
              </a:rPr>
              <a:t>Service {</a:t>
            </a:r>
          </a:p>
          <a:p>
            <a:pPr algn="l">
              <a:lnSpc>
                <a:spcPts val="3019"/>
              </a:lnSpc>
            </a:pPr>
            <a:r>
              <a:rPr lang="en-US" sz="2156">
                <a:solidFill>
                  <a:srgbClr val="000000"/>
                </a:solidFill>
                <a:latin typeface="Nanum Square Round"/>
                <a:ea typeface="Nanum Square Round"/>
                <a:cs typeface="Nanum Square Round"/>
                <a:sym typeface="Nanum Square Round"/>
              </a:rPr>
              <a:t>    @Value("classpath:prompt.txt") // 1. 시스템 프롬프트 파일 로드</a:t>
            </a:r>
          </a:p>
          <a:p>
            <a:pPr algn="l">
              <a:lnSpc>
                <a:spcPts val="3019"/>
              </a:lnSpc>
            </a:pPr>
            <a:r>
              <a:rPr lang="en-US" sz="2156">
                <a:solidFill>
                  <a:srgbClr val="000000"/>
                </a:solidFill>
                <a:latin typeface="Nanum Square Round"/>
                <a:ea typeface="Nanum Square Round"/>
                <a:cs typeface="Nanum Square Round"/>
                <a:sym typeface="Nanum Square Round"/>
              </a:rPr>
              <a:t>    private Resource promptResource;</a:t>
            </a:r>
          </a:p>
          <a:p>
            <a:pPr algn="l">
              <a:lnSpc>
                <a:spcPts val="3019"/>
              </a:lnSpc>
            </a:pPr>
            <a:r>
              <a:rPr lang="en-US" sz="2156">
                <a:solidFill>
                  <a:srgbClr val="000000"/>
                </a:solidFill>
                <a:latin typeface="Nanum Square Round"/>
                <a:ea typeface="Nanum Square Round"/>
                <a:cs typeface="Nanum Square Round"/>
                <a:sym typeface="Nanum Square Round"/>
              </a:rPr>
              <a:t>    </a:t>
            </a:r>
          </a:p>
          <a:p>
            <a:pPr algn="l">
              <a:lnSpc>
                <a:spcPts val="3019"/>
              </a:lnSpc>
            </a:pPr>
            <a:r>
              <a:rPr lang="en-US" sz="2156">
                <a:solidFill>
                  <a:srgbClr val="000000"/>
                </a:solidFill>
                <a:latin typeface="Nanum Square Round"/>
                <a:ea typeface="Nanum Square Round"/>
                <a:cs typeface="Nanum Square Round"/>
                <a:sym typeface="Nanum Square Round"/>
              </a:rPr>
              <a:t>    // 2. Flux를 활용한 실시간 스트리밍 응답 (타자기 효과)</a:t>
            </a:r>
          </a:p>
          <a:p>
            <a:pPr algn="l">
              <a:lnSpc>
                <a:spcPts val="3019"/>
              </a:lnSpc>
            </a:pPr>
            <a:r>
              <a:rPr lang="en-US" sz="2156">
                <a:solidFill>
                  <a:srgbClr val="000000"/>
                </a:solidFill>
                <a:latin typeface="Nanum Square Round"/>
                <a:ea typeface="Nanum Square Round"/>
                <a:cs typeface="Nanum Square Round"/>
                <a:sym typeface="Nanum Square Round"/>
              </a:rPr>
              <a:t>    public Flux&lt;String&gt; streamChat(String userMessage) {</a:t>
            </a:r>
          </a:p>
          <a:p>
            <a:pPr algn="l">
              <a:lnSpc>
                <a:spcPts val="3019"/>
              </a:lnSpc>
            </a:pPr>
            <a:r>
              <a:rPr lang="en-US" sz="2156">
                <a:solidFill>
                  <a:srgbClr val="000000"/>
                </a:solidFill>
                <a:latin typeface="Nanum Square Round"/>
                <a:ea typeface="Nanum Square Round"/>
                <a:cs typeface="Nanum Square Round"/>
                <a:sym typeface="Nanum Square Round"/>
              </a:rPr>
              <a:t>        String systemPrompt =         </a:t>
            </a:r>
          </a:p>
          <a:p>
            <a:pPr algn="l">
              <a:lnSpc>
                <a:spcPts val="3019"/>
              </a:lnSpc>
            </a:pPr>
            <a:r>
              <a:rPr lang="en-US" sz="2156">
                <a:solidFill>
                  <a:srgbClr val="000000"/>
                </a:solidFill>
                <a:latin typeface="Nanum Square Round"/>
                <a:ea typeface="Nanum Square Round"/>
                <a:cs typeface="Nanum Square Round"/>
                <a:sym typeface="Nanum Square Round"/>
              </a:rPr>
              <a:t>        promptResource.getContentAsString(StandardCharsets.UTF_8);</a:t>
            </a:r>
          </a:p>
          <a:p>
            <a:pPr algn="l">
              <a:lnSpc>
                <a:spcPts val="3019"/>
              </a:lnSpc>
            </a:pPr>
          </a:p>
          <a:p>
            <a:pPr algn="l">
              <a:lnSpc>
                <a:spcPts val="3019"/>
              </a:lnSpc>
            </a:pPr>
            <a:r>
              <a:rPr lang="en-US" sz="2156">
                <a:solidFill>
                  <a:srgbClr val="000000"/>
                </a:solidFill>
                <a:latin typeface="Nanum Square Round"/>
                <a:ea typeface="Nanum Square Round"/>
                <a:cs typeface="Nanum Square Round"/>
                <a:sym typeface="Nanum Square Round"/>
              </a:rPr>
              <a:t>        return chatClient.prompt()</a:t>
            </a:r>
          </a:p>
          <a:p>
            <a:pPr algn="l">
              <a:lnSpc>
                <a:spcPts val="3019"/>
              </a:lnSpc>
            </a:pPr>
            <a:r>
              <a:rPr lang="en-US" sz="2156">
                <a:solidFill>
                  <a:srgbClr val="000000"/>
                </a:solidFill>
                <a:latin typeface="Nanum Square Round"/>
                <a:ea typeface="Nanum Square Round"/>
                <a:cs typeface="Nanum Square Round"/>
                <a:sym typeface="Nanum Square Round"/>
              </a:rPr>
              <a:t>                .system(systemPrompt) // 3. AI에게 역할(Persona) 부여</a:t>
            </a:r>
          </a:p>
          <a:p>
            <a:pPr algn="l">
              <a:lnSpc>
                <a:spcPts val="3019"/>
              </a:lnSpc>
            </a:pPr>
            <a:r>
              <a:rPr lang="en-US" sz="2156">
                <a:solidFill>
                  <a:srgbClr val="000000"/>
                </a:solidFill>
                <a:latin typeface="Nanum Square Round"/>
                <a:ea typeface="Nanum Square Round"/>
                <a:cs typeface="Nanum Square Round"/>
                <a:sym typeface="Nanum Square Round"/>
              </a:rPr>
              <a:t>                .user(userMessage)</a:t>
            </a:r>
          </a:p>
          <a:p>
            <a:pPr algn="l">
              <a:lnSpc>
                <a:spcPts val="3019"/>
              </a:lnSpc>
            </a:pPr>
            <a:r>
              <a:rPr lang="en-US" sz="2156">
                <a:solidFill>
                  <a:srgbClr val="000000"/>
                </a:solidFill>
                <a:latin typeface="Nanum Square Round"/>
                <a:ea typeface="Nanum Square Round"/>
                <a:cs typeface="Nanum Square Round"/>
                <a:sym typeface="Nanum Square Round"/>
              </a:rPr>
              <a:t>                .stream()             // 한 글자씩 끊어서 전송</a:t>
            </a:r>
          </a:p>
          <a:p>
            <a:pPr algn="l">
              <a:lnSpc>
                <a:spcPts val="3019"/>
              </a:lnSpc>
            </a:pPr>
            <a:r>
              <a:rPr lang="en-US" sz="2156">
                <a:solidFill>
                  <a:srgbClr val="000000"/>
                </a:solidFill>
                <a:latin typeface="Nanum Square Round"/>
                <a:ea typeface="Nanum Square Round"/>
                <a:cs typeface="Nanum Square Round"/>
                <a:sym typeface="Nanum Square Round"/>
              </a:rPr>
              <a:t>                .content();</a:t>
            </a:r>
          </a:p>
          <a:p>
            <a:pPr algn="l">
              <a:lnSpc>
                <a:spcPts val="3019"/>
              </a:lnSpc>
            </a:pPr>
            <a:r>
              <a:rPr lang="en-US" sz="2156">
                <a:solidFill>
                  <a:srgbClr val="000000"/>
                </a:solidFill>
                <a:latin typeface="Nanum Square Round"/>
                <a:ea typeface="Nanum Square Round"/>
                <a:cs typeface="Nanum Square Round"/>
                <a:sym typeface="Nanum Square Round"/>
              </a:rPr>
              <a:t>    }</a:t>
            </a:r>
          </a:p>
          <a:p>
            <a:pPr algn="l">
              <a:lnSpc>
                <a:spcPts val="3019"/>
              </a:lnSpc>
              <a:spcBef>
                <a:spcPct val="0"/>
              </a:spcBef>
            </a:pPr>
            <a:r>
              <a:rPr lang="en-US" sz="2156">
                <a:solidFill>
                  <a:srgbClr val="000000"/>
                </a:solidFill>
                <a:latin typeface="Nanum Square Round"/>
                <a:ea typeface="Nanum Square Round"/>
                <a:cs typeface="Nanum Square Round"/>
                <a:sym typeface="Nanum Square Round"/>
              </a:rPr>
              <a:t>}</a:t>
            </a:r>
          </a:p>
        </p:txBody>
      </p:sp>
      <p:sp>
        <p:nvSpPr>
          <p:cNvPr name="TextBox 11" id="11"/>
          <p:cNvSpPr txBox="true"/>
          <p:nvPr/>
        </p:nvSpPr>
        <p:spPr>
          <a:xfrm rot="0">
            <a:off x="5013536" y="1962652"/>
            <a:ext cx="7997089"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TDTD강굴림"/>
                <a:ea typeface="TDTD강굴림"/>
                <a:cs typeface="TDTD강굴림"/>
                <a:sym typeface="TDTD강굴림"/>
              </a:rPr>
              <a:t>AI 챗봇 연동 (OpenAI API)</a:t>
            </a:r>
          </a:p>
        </p:txBody>
      </p:sp>
      <p:sp>
        <p:nvSpPr>
          <p:cNvPr name="TextBox 12" id="12"/>
          <p:cNvSpPr txBox="true"/>
          <p:nvPr/>
        </p:nvSpPr>
        <p:spPr>
          <a:xfrm rot="0">
            <a:off x="11039338" y="4979655"/>
            <a:ext cx="6008552" cy="3809342"/>
          </a:xfrm>
          <a:prstGeom prst="rect">
            <a:avLst/>
          </a:prstGeom>
        </p:spPr>
        <p:txBody>
          <a:bodyPr anchor="t" rtlCol="false" tIns="0" lIns="0" bIns="0" rIns="0">
            <a:spAutoFit/>
          </a:bodyPr>
          <a:lstStyle/>
          <a:p>
            <a:pPr algn="l">
              <a:lnSpc>
                <a:spcPts val="2142"/>
              </a:lnSpc>
              <a:spcBef>
                <a:spcPct val="0"/>
              </a:spcBef>
            </a:pPr>
            <a:r>
              <a:rPr lang="en-US" sz="1530">
                <a:solidFill>
                  <a:srgbClr val="000000"/>
                </a:solidFill>
                <a:latin typeface="Nanum Square Round"/>
                <a:ea typeface="Nanum Square Round"/>
                <a:cs typeface="Nanum Square Round"/>
                <a:sym typeface="Nanum Square Round"/>
              </a:rPr>
              <a:t>You are a helpful AI assistant.</a:t>
            </a:r>
          </a:p>
          <a:p>
            <a:pPr algn="l">
              <a:lnSpc>
                <a:spcPts val="2142"/>
              </a:lnSpc>
              <a:spcBef>
                <a:spcPct val="0"/>
              </a:spcBef>
            </a:pPr>
            <a:r>
              <a:rPr lang="en-US" sz="1530">
                <a:solidFill>
                  <a:srgbClr val="000000"/>
                </a:solidFill>
                <a:latin typeface="Nanum Square Round"/>
                <a:ea typeface="Nanum Square Round"/>
                <a:cs typeface="Nanum Square Round"/>
                <a:sym typeface="Nanum Square Round"/>
              </a:rPr>
              <a:t>Answer questions clearly and concisely in Korean.</a:t>
            </a:r>
          </a:p>
          <a:p>
            <a:pPr algn="l">
              <a:lnSpc>
                <a:spcPts val="2142"/>
              </a:lnSpc>
              <a:spcBef>
                <a:spcPct val="0"/>
              </a:spcBef>
            </a:pPr>
            <a:r>
              <a:rPr lang="en-US" sz="1530">
                <a:solidFill>
                  <a:srgbClr val="000000"/>
                </a:solidFill>
                <a:latin typeface="Nanum Square Round"/>
                <a:ea typeface="Nanum Square Round"/>
                <a:cs typeface="Nanum Square Round"/>
                <a:sym typeface="Nanum Square Round"/>
              </a:rPr>
              <a:t>Be friendly and professional.</a:t>
            </a:r>
          </a:p>
          <a:p>
            <a:pPr algn="l">
              <a:lnSpc>
                <a:spcPts val="2142"/>
              </a:lnSpc>
              <a:spcBef>
                <a:spcPct val="0"/>
              </a:spcBef>
            </a:pPr>
            <a:r>
              <a:rPr lang="en-US" sz="1530">
                <a:solidFill>
                  <a:srgbClr val="000000"/>
                </a:solidFill>
                <a:latin typeface="Nanum Square Round"/>
                <a:ea typeface="Nanum Square Round"/>
                <a:cs typeface="Nanum Square Round"/>
                <a:sym typeface="Nanum Square Round"/>
              </a:rPr>
              <a:t>Welcome to Dongne-chingu!</a:t>
            </a:r>
          </a:p>
          <a:p>
            <a:pPr algn="l">
              <a:lnSpc>
                <a:spcPts val="2142"/>
              </a:lnSpc>
              <a:spcBef>
                <a:spcPct val="0"/>
              </a:spcBef>
            </a:pPr>
            <a:r>
              <a:rPr lang="en-US" sz="1530">
                <a:solidFill>
                  <a:srgbClr val="000000"/>
                </a:solidFill>
                <a:latin typeface="Nanum Square Round"/>
                <a:ea typeface="Nanum Square Round"/>
                <a:cs typeface="Nanum Square Round"/>
                <a:sym typeface="Nanum Square Round"/>
              </a:rPr>
              <a:t>Our platform is a community space designed to help you connect with neighbors by joining local clubs and organizing group activities. </a:t>
            </a:r>
          </a:p>
          <a:p>
            <a:pPr algn="l">
              <a:lnSpc>
                <a:spcPts val="2142"/>
              </a:lnSpc>
              <a:spcBef>
                <a:spcPct val="0"/>
              </a:spcBef>
            </a:pPr>
            <a:r>
              <a:rPr lang="en-US" sz="1530">
                <a:solidFill>
                  <a:srgbClr val="000000"/>
                </a:solidFill>
                <a:latin typeface="Nanum Square Round"/>
                <a:ea typeface="Nanum Square Round"/>
                <a:cs typeface="Nanum Square Round"/>
                <a:sym typeface="Nanum Square Round"/>
              </a:rPr>
              <a:t>You can easily sign up using your Google account.</a:t>
            </a:r>
          </a:p>
          <a:p>
            <a:pPr algn="l">
              <a:lnSpc>
                <a:spcPts val="2142"/>
              </a:lnSpc>
              <a:spcBef>
                <a:spcPct val="0"/>
              </a:spcBef>
            </a:pPr>
            <a:r>
              <a:rPr lang="en-US" sz="1530">
                <a:solidFill>
                  <a:srgbClr val="000000"/>
                </a:solidFill>
                <a:latin typeface="Nanum Square Round"/>
                <a:ea typeface="Nanum Square Round"/>
                <a:cs typeface="Nanum Square Round"/>
                <a:sym typeface="Nanum Square Round"/>
              </a:rPr>
              <a:t>To help with your planning, our club pages display real-time weather information for your current location. </a:t>
            </a:r>
          </a:p>
          <a:p>
            <a:pPr algn="l">
              <a:lnSpc>
                <a:spcPts val="2142"/>
              </a:lnSpc>
              <a:spcBef>
                <a:spcPct val="0"/>
              </a:spcBef>
            </a:pPr>
            <a:r>
              <a:rPr lang="en-US" sz="1530">
                <a:solidFill>
                  <a:srgbClr val="000000"/>
                </a:solidFill>
                <a:latin typeface="Nanum Square Round"/>
                <a:ea typeface="Nanum Square Round"/>
                <a:cs typeface="Nanum Square Round"/>
                <a:sym typeface="Nanum Square Round"/>
              </a:rPr>
              <a:t>Please note that the recruitment messaging feature is available exclusively to members who participate in the specific activity.</a:t>
            </a:r>
          </a:p>
          <a:p>
            <a:pPr algn="l">
              <a:lnSpc>
                <a:spcPts val="2142"/>
              </a:lnSpc>
              <a:spcBef>
                <a:spcPct val="0"/>
              </a:spcBef>
            </a:pPr>
            <a:r>
              <a:rPr lang="en-US" sz="1530">
                <a:solidFill>
                  <a:srgbClr val="000000"/>
                </a:solidFill>
                <a:latin typeface="Nanum Square Round"/>
                <a:ea typeface="Nanum Square Round"/>
                <a:cs typeface="Nanum Square Round"/>
                <a:sym typeface="Nanum Square Round"/>
              </a:rPr>
              <a:t>For inquiries, there is an inquiry on the bottom bar, so you can proceed with the inquiry by pressing that button</a:t>
            </a:r>
          </a:p>
        </p:txBody>
      </p:sp>
      <p:sp>
        <p:nvSpPr>
          <p:cNvPr name="TextBox 13" id="13"/>
          <p:cNvSpPr txBox="true"/>
          <p:nvPr/>
        </p:nvSpPr>
        <p:spPr>
          <a:xfrm rot="0">
            <a:off x="11039338" y="4560532"/>
            <a:ext cx="1510817" cy="375886"/>
          </a:xfrm>
          <a:prstGeom prst="rect">
            <a:avLst/>
          </a:prstGeom>
        </p:spPr>
        <p:txBody>
          <a:bodyPr anchor="t" rtlCol="false" tIns="0" lIns="0" bIns="0" rIns="0">
            <a:spAutoFit/>
          </a:bodyPr>
          <a:lstStyle/>
          <a:p>
            <a:pPr algn="l">
              <a:lnSpc>
                <a:spcPts val="3019"/>
              </a:lnSpc>
              <a:spcBef>
                <a:spcPct val="0"/>
              </a:spcBef>
            </a:pPr>
            <a:r>
              <a:rPr lang="en-US" sz="2156">
                <a:solidFill>
                  <a:srgbClr val="000000"/>
                </a:solidFill>
                <a:latin typeface="Nanum Square Round"/>
                <a:ea typeface="Nanum Square Round"/>
                <a:cs typeface="Nanum Square Round"/>
                <a:sym typeface="Nanum Square Round"/>
              </a:rPr>
              <a:t>prompt.txt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841557"/>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l">
                <a:lnSpc>
                  <a:spcPts val="1960"/>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880894" y="1682951"/>
            <a:ext cx="8430963" cy="7575349"/>
          </a:xfrm>
          <a:prstGeom prst="rect">
            <a:avLst/>
          </a:prstGeom>
        </p:spPr>
        <p:txBody>
          <a:bodyPr anchor="t" rtlCol="false" tIns="0" lIns="0" bIns="0" rIns="0">
            <a:spAutoFit/>
          </a:bodyPr>
          <a:lstStyle/>
          <a:p>
            <a:pPr algn="l">
              <a:lnSpc>
                <a:spcPts val="2662"/>
              </a:lnSpc>
            </a:pPr>
            <a:r>
              <a:rPr lang="en-US" sz="1902">
                <a:solidFill>
                  <a:srgbClr val="000000"/>
                </a:solidFill>
                <a:latin typeface="Nanum Square Round"/>
                <a:ea typeface="Nanum Square Round"/>
                <a:cs typeface="Nanum Square Round"/>
                <a:sym typeface="Nanum Square Round"/>
              </a:rPr>
              <a:t>@Service</a:t>
            </a:r>
          </a:p>
          <a:p>
            <a:pPr algn="l">
              <a:lnSpc>
                <a:spcPts val="2662"/>
              </a:lnSpc>
            </a:pPr>
            <a:r>
              <a:rPr lang="en-US" sz="1902">
                <a:solidFill>
                  <a:srgbClr val="000000"/>
                </a:solidFill>
                <a:latin typeface="Nanum Square Round"/>
                <a:ea typeface="Nanum Square Round"/>
                <a:cs typeface="Nanum Square Round"/>
                <a:sym typeface="Nanum Square Round"/>
              </a:rPr>
              <a:t>public class S3Upload</a:t>
            </a:r>
            <a:r>
              <a:rPr lang="en-US" sz="1902">
                <a:solidFill>
                  <a:srgbClr val="000000"/>
                </a:solidFill>
                <a:latin typeface="Nanum Square Round"/>
                <a:ea typeface="Nanum Square Round"/>
                <a:cs typeface="Nanum Square Round"/>
                <a:sym typeface="Nanum Square Round"/>
              </a:rPr>
              <a:t>Service {</a:t>
            </a:r>
          </a:p>
          <a:p>
            <a:pPr algn="l">
              <a:lnSpc>
                <a:spcPts val="2662"/>
              </a:lnSpc>
            </a:pPr>
            <a:r>
              <a:rPr lang="en-US" sz="1902">
                <a:solidFill>
                  <a:srgbClr val="000000"/>
                </a:solidFill>
                <a:latin typeface="Nanum Square Round"/>
                <a:ea typeface="Nanum Square Round"/>
                <a:cs typeface="Nanum Square Round"/>
                <a:sym typeface="Nanum Square Round"/>
              </a:rPr>
              <a:t>    private final S3Client s3Client; // AWS SDK v2 사용</a:t>
            </a:r>
          </a:p>
          <a:p>
            <a:pPr algn="l">
              <a:lnSpc>
                <a:spcPts val="2662"/>
              </a:lnSpc>
            </a:pPr>
          </a:p>
          <a:p>
            <a:pPr algn="l">
              <a:lnSpc>
                <a:spcPts val="2662"/>
              </a:lnSpc>
            </a:pPr>
            <a:r>
              <a:rPr lang="en-US" sz="1902">
                <a:solidFill>
                  <a:srgbClr val="000000"/>
                </a:solidFill>
                <a:latin typeface="Nanum Square Round"/>
                <a:ea typeface="Nanum Square Round"/>
                <a:cs typeface="Nanum Square Round"/>
                <a:sym typeface="Nanum Square Round"/>
              </a:rPr>
              <a:t>    @Value("${cloud.aws.s3.bucket}")</a:t>
            </a:r>
          </a:p>
          <a:p>
            <a:pPr algn="l">
              <a:lnSpc>
                <a:spcPts val="2662"/>
              </a:lnSpc>
            </a:pPr>
            <a:r>
              <a:rPr lang="en-US" sz="1902">
                <a:solidFill>
                  <a:srgbClr val="000000"/>
                </a:solidFill>
                <a:latin typeface="Nanum Square Round"/>
                <a:ea typeface="Nanum Square Round"/>
                <a:cs typeface="Nanum Square Round"/>
                <a:sym typeface="Nanum Square Round"/>
              </a:rPr>
              <a:t>    private String bucket;</a:t>
            </a:r>
          </a:p>
          <a:p>
            <a:pPr algn="l">
              <a:lnSpc>
                <a:spcPts val="2662"/>
              </a:lnSpc>
            </a:pPr>
          </a:p>
          <a:p>
            <a:pPr algn="l">
              <a:lnSpc>
                <a:spcPts val="2662"/>
              </a:lnSpc>
            </a:pPr>
            <a:r>
              <a:rPr lang="en-US" sz="1902">
                <a:solidFill>
                  <a:srgbClr val="000000"/>
                </a:solidFill>
                <a:latin typeface="Nanum Square Round"/>
                <a:ea typeface="Nanum Square Round"/>
                <a:cs typeface="Nanum Square Round"/>
                <a:sym typeface="Nanum Square Round"/>
              </a:rPr>
              <a:t>    // 핵심 기능: S3 버킷에 파일 업로드 및 URL 반환</a:t>
            </a:r>
          </a:p>
          <a:p>
            <a:pPr algn="l">
              <a:lnSpc>
                <a:spcPts val="2662"/>
              </a:lnSpc>
            </a:pPr>
            <a:r>
              <a:rPr lang="en-US" sz="1902">
                <a:solidFill>
                  <a:srgbClr val="000000"/>
                </a:solidFill>
                <a:latin typeface="Nanum Square Round"/>
                <a:ea typeface="Nanum Square Round"/>
                <a:cs typeface="Nanum Square Round"/>
                <a:sym typeface="Nanum Square Round"/>
              </a:rPr>
              <a:t>    public String upload(String key, MultipartFile file) throws IOException {</a:t>
            </a:r>
          </a:p>
          <a:p>
            <a:pPr algn="l">
              <a:lnSpc>
                <a:spcPts val="2662"/>
              </a:lnSpc>
            </a:pPr>
            <a:r>
              <a:rPr lang="en-US" sz="1902">
                <a:solidFill>
                  <a:srgbClr val="000000"/>
                </a:solidFill>
                <a:latin typeface="Nanum Square Round"/>
                <a:ea typeface="Nanum Square Round"/>
                <a:cs typeface="Nanum Square Round"/>
                <a:sym typeface="Nanum Square Round"/>
              </a:rPr>
              <a:t>        // 1. 업로드 요청 객체 생성 (버킷명, 파일경로, 타입 설정)</a:t>
            </a:r>
          </a:p>
          <a:p>
            <a:pPr algn="l">
              <a:lnSpc>
                <a:spcPts val="2662"/>
              </a:lnSpc>
            </a:pPr>
            <a:r>
              <a:rPr lang="en-US" sz="1902">
                <a:solidFill>
                  <a:srgbClr val="000000"/>
                </a:solidFill>
                <a:latin typeface="Nanum Square Round"/>
                <a:ea typeface="Nanum Square Round"/>
                <a:cs typeface="Nanum Square Round"/>
                <a:sym typeface="Nanum Square Round"/>
              </a:rPr>
              <a:t>        PutObjectRequest request = PutObjectRequest.builder()</a:t>
            </a:r>
          </a:p>
          <a:p>
            <a:pPr algn="l">
              <a:lnSpc>
                <a:spcPts val="2662"/>
              </a:lnSpc>
            </a:pPr>
            <a:r>
              <a:rPr lang="en-US" sz="1902">
                <a:solidFill>
                  <a:srgbClr val="000000"/>
                </a:solidFill>
                <a:latin typeface="Nanum Square Round"/>
                <a:ea typeface="Nanum Square Round"/>
                <a:cs typeface="Nanum Square Round"/>
                <a:sym typeface="Nanum Square Round"/>
              </a:rPr>
              <a:t>                .bucket(bucket)</a:t>
            </a:r>
          </a:p>
          <a:p>
            <a:pPr algn="l">
              <a:lnSpc>
                <a:spcPts val="2662"/>
              </a:lnSpc>
            </a:pPr>
            <a:r>
              <a:rPr lang="en-US" sz="1902">
                <a:solidFill>
                  <a:srgbClr val="000000"/>
                </a:solidFill>
                <a:latin typeface="Nanum Square Round"/>
                <a:ea typeface="Nanum Square Round"/>
                <a:cs typeface="Nanum Square Round"/>
                <a:sym typeface="Nanum Square Round"/>
              </a:rPr>
              <a:t>                .key(key)</a:t>
            </a:r>
          </a:p>
          <a:p>
            <a:pPr algn="l">
              <a:lnSpc>
                <a:spcPts val="2662"/>
              </a:lnSpc>
            </a:pPr>
            <a:r>
              <a:rPr lang="en-US" sz="1902">
                <a:solidFill>
                  <a:srgbClr val="000000"/>
                </a:solidFill>
                <a:latin typeface="Nanum Square Round"/>
                <a:ea typeface="Nanum Square Round"/>
                <a:cs typeface="Nanum Square Round"/>
                <a:sym typeface="Nanum Square Round"/>
              </a:rPr>
              <a:t>                .contentType(file.getContentType())</a:t>
            </a:r>
          </a:p>
          <a:p>
            <a:pPr algn="l">
              <a:lnSpc>
                <a:spcPts val="2662"/>
              </a:lnSpc>
            </a:pPr>
            <a:r>
              <a:rPr lang="en-US" sz="1902">
                <a:solidFill>
                  <a:srgbClr val="000000"/>
                </a:solidFill>
                <a:latin typeface="Nanum Square Round"/>
                <a:ea typeface="Nanum Square Round"/>
                <a:cs typeface="Nanum Square Round"/>
                <a:sym typeface="Nanum Square Round"/>
              </a:rPr>
              <a:t>                .build();</a:t>
            </a:r>
          </a:p>
          <a:p>
            <a:pPr algn="l">
              <a:lnSpc>
                <a:spcPts val="2662"/>
              </a:lnSpc>
            </a:pPr>
          </a:p>
          <a:p>
            <a:pPr algn="l">
              <a:lnSpc>
                <a:spcPts val="2662"/>
              </a:lnSpc>
            </a:pPr>
            <a:r>
              <a:rPr lang="en-US" sz="1902">
                <a:solidFill>
                  <a:srgbClr val="000000"/>
                </a:solidFill>
                <a:latin typeface="Nanum Square Round"/>
                <a:ea typeface="Nanum Square Round"/>
                <a:cs typeface="Nanum Square Round"/>
                <a:sym typeface="Nanum Square Round"/>
              </a:rPr>
              <a:t>        // 2. 실제 파일 바이트 전송 (AWS 서버로 전송)</a:t>
            </a:r>
          </a:p>
          <a:p>
            <a:pPr algn="l">
              <a:lnSpc>
                <a:spcPts val="2662"/>
              </a:lnSpc>
            </a:pPr>
            <a:r>
              <a:rPr lang="en-US" sz="1902">
                <a:solidFill>
                  <a:srgbClr val="000000"/>
                </a:solidFill>
                <a:latin typeface="Nanum Square Round"/>
                <a:ea typeface="Nanum Square Round"/>
                <a:cs typeface="Nanum Square Round"/>
                <a:sym typeface="Nanum Square Round"/>
              </a:rPr>
              <a:t>        s3Client.putObject(request, RequestBody.fromBytes(file.getBytes()));</a:t>
            </a:r>
          </a:p>
          <a:p>
            <a:pPr algn="l">
              <a:lnSpc>
                <a:spcPts val="2662"/>
              </a:lnSpc>
            </a:pPr>
          </a:p>
          <a:p>
            <a:pPr algn="l">
              <a:lnSpc>
                <a:spcPts val="2662"/>
              </a:lnSpc>
            </a:pPr>
            <a:r>
              <a:rPr lang="en-US" sz="1902">
                <a:solidFill>
                  <a:srgbClr val="000000"/>
                </a:solidFill>
                <a:latin typeface="Nanum Square Round"/>
                <a:ea typeface="Nanum Square Round"/>
                <a:cs typeface="Nanum Square Round"/>
                <a:sym typeface="Nanum Square Round"/>
              </a:rPr>
              <a:t>        // 3. 업로드된 이미지의 접근 URL 반환</a:t>
            </a:r>
          </a:p>
          <a:p>
            <a:pPr algn="l">
              <a:lnSpc>
                <a:spcPts val="2662"/>
              </a:lnSpc>
            </a:pPr>
            <a:r>
              <a:rPr lang="en-US" sz="1902">
                <a:solidFill>
                  <a:srgbClr val="000000"/>
                </a:solidFill>
                <a:latin typeface="Nanum Square Round"/>
                <a:ea typeface="Nanum Square Round"/>
                <a:cs typeface="Nanum Square Round"/>
                <a:sym typeface="Nanum Square Round"/>
              </a:rPr>
              <a:t>        return "https://" + bucket + ".s3.amazonaws.com/" + key;</a:t>
            </a:r>
          </a:p>
          <a:p>
            <a:pPr algn="l">
              <a:lnSpc>
                <a:spcPts val="2662"/>
              </a:lnSpc>
            </a:pPr>
            <a:r>
              <a:rPr lang="en-US" sz="1902">
                <a:solidFill>
                  <a:srgbClr val="000000"/>
                </a:solidFill>
                <a:latin typeface="Nanum Square Round"/>
                <a:ea typeface="Nanum Square Round"/>
                <a:cs typeface="Nanum Square Round"/>
                <a:sym typeface="Nanum Square Round"/>
              </a:rPr>
              <a:t>    }</a:t>
            </a:r>
          </a:p>
          <a:p>
            <a:pPr algn="l">
              <a:lnSpc>
                <a:spcPts val="2662"/>
              </a:lnSpc>
              <a:spcBef>
                <a:spcPct val="0"/>
              </a:spcBef>
            </a:pPr>
            <a:r>
              <a:rPr lang="en-US" sz="1902">
                <a:solidFill>
                  <a:srgbClr val="000000"/>
                </a:solidFill>
                <a:latin typeface="Nanum Square Round"/>
                <a:ea typeface="Nanum Square Round"/>
                <a:cs typeface="Nanum Square Round"/>
                <a:sym typeface="Nanum Square Round"/>
              </a:rPr>
              <a:t>}</a:t>
            </a:r>
          </a:p>
        </p:txBody>
      </p:sp>
      <p:sp>
        <p:nvSpPr>
          <p:cNvPr name="TextBox 11" id="11"/>
          <p:cNvSpPr txBox="true"/>
          <p:nvPr/>
        </p:nvSpPr>
        <p:spPr>
          <a:xfrm rot="0">
            <a:off x="4965088" y="928090"/>
            <a:ext cx="7997089"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TDTD강굴림"/>
                <a:ea typeface="TDTD강굴림"/>
                <a:cs typeface="TDTD강굴림"/>
                <a:sym typeface="TDTD강굴림"/>
              </a:rPr>
              <a:t> AWS S3 이미지 업로드</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841557"/>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l">
                <a:lnSpc>
                  <a:spcPts val="1960"/>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082830" y="2002451"/>
            <a:ext cx="10027089" cy="7442992"/>
          </a:xfrm>
          <a:prstGeom prst="rect">
            <a:avLst/>
          </a:prstGeom>
        </p:spPr>
        <p:txBody>
          <a:bodyPr anchor="t" rtlCol="false" tIns="0" lIns="0" bIns="0" rIns="0">
            <a:spAutoFit/>
          </a:bodyPr>
          <a:lstStyle/>
          <a:p>
            <a:pPr algn="l">
              <a:lnSpc>
                <a:spcPts val="3166"/>
              </a:lnSpc>
            </a:pPr>
            <a:r>
              <a:rPr lang="en-US" sz="2262">
                <a:solidFill>
                  <a:srgbClr val="000000"/>
                </a:solidFill>
                <a:latin typeface="Nanum Square Round"/>
                <a:ea typeface="Nanum Square Round"/>
                <a:cs typeface="Nanum Square Round"/>
                <a:sym typeface="Nanum Square Round"/>
              </a:rPr>
              <a:t>@Component</a:t>
            </a:r>
          </a:p>
          <a:p>
            <a:pPr algn="l">
              <a:lnSpc>
                <a:spcPts val="3166"/>
              </a:lnSpc>
            </a:pPr>
            <a:r>
              <a:rPr lang="en-US" sz="2262">
                <a:solidFill>
                  <a:srgbClr val="000000"/>
                </a:solidFill>
                <a:latin typeface="Nanum Square Round"/>
                <a:ea typeface="Nanum Square Round"/>
                <a:cs typeface="Nanum Square Round"/>
                <a:sym typeface="Nanum Square Round"/>
              </a:rPr>
              <a:t>public class Schedul</a:t>
            </a:r>
            <a:r>
              <a:rPr lang="en-US" sz="2262">
                <a:solidFill>
                  <a:srgbClr val="000000"/>
                </a:solidFill>
                <a:latin typeface="Nanum Square Round"/>
                <a:ea typeface="Nanum Square Round"/>
                <a:cs typeface="Nanum Square Round"/>
                <a:sym typeface="Nanum Square Round"/>
              </a:rPr>
              <a:t>er {</a:t>
            </a:r>
          </a:p>
          <a:p>
            <a:pPr algn="l">
              <a:lnSpc>
                <a:spcPts val="3166"/>
              </a:lnSpc>
            </a:pPr>
            <a:r>
              <a:rPr lang="en-US" sz="2262">
                <a:solidFill>
                  <a:srgbClr val="000000"/>
                </a:solidFill>
                <a:latin typeface="Nanum Square Round"/>
                <a:ea typeface="Nanum Square Round"/>
                <a:cs typeface="Nanum Square Round"/>
                <a:sym typeface="Nanum Square Round"/>
              </a:rPr>
              <a:t>    // 1. 유저 정지 해제 (매일 자정 00:00 실행)</a:t>
            </a:r>
          </a:p>
          <a:p>
            <a:pPr algn="l">
              <a:lnSpc>
                <a:spcPts val="3166"/>
              </a:lnSpc>
            </a:pPr>
            <a:r>
              <a:rPr lang="en-US" sz="2262">
                <a:solidFill>
                  <a:srgbClr val="000000"/>
                </a:solidFill>
                <a:latin typeface="Nanum Square Round"/>
                <a:ea typeface="Nanum Square Round"/>
                <a:cs typeface="Nanum Square Round"/>
                <a:sym typeface="Nanum Square Round"/>
              </a:rPr>
              <a:t>    @Scheduled(cron = "0 0 0 * * *", zone = "Asia/Seoul")</a:t>
            </a:r>
          </a:p>
          <a:p>
            <a:pPr algn="l">
              <a:lnSpc>
                <a:spcPts val="3166"/>
              </a:lnSpc>
            </a:pPr>
            <a:r>
              <a:rPr lang="en-US" sz="2262">
                <a:solidFill>
                  <a:srgbClr val="000000"/>
                </a:solidFill>
                <a:latin typeface="Nanum Square Round"/>
                <a:ea typeface="Nanum Square Round"/>
                <a:cs typeface="Nanum Square Round"/>
                <a:sym typeface="Nanum Square Round"/>
              </a:rPr>
              <a:t>    public void unblockUser() {</a:t>
            </a:r>
          </a:p>
          <a:p>
            <a:pPr algn="l">
              <a:lnSpc>
                <a:spcPts val="3166"/>
              </a:lnSpc>
            </a:pPr>
            <a:r>
              <a:rPr lang="en-US" sz="2262">
                <a:solidFill>
                  <a:srgbClr val="000000"/>
                </a:solidFill>
                <a:latin typeface="Nanum Square Round"/>
                <a:ea typeface="Nanum Square Round"/>
                <a:cs typeface="Nanum Square Round"/>
                <a:sym typeface="Nanum Square Round"/>
              </a:rPr>
              <a:t>        adminMapper.unblockUser();</a:t>
            </a:r>
          </a:p>
          <a:p>
            <a:pPr algn="l">
              <a:lnSpc>
                <a:spcPts val="3166"/>
              </a:lnSpc>
            </a:pPr>
            <a:r>
              <a:rPr lang="en-US" sz="2262">
                <a:solidFill>
                  <a:srgbClr val="000000"/>
                </a:solidFill>
                <a:latin typeface="Nanum Square Round"/>
                <a:ea typeface="Nanum Square Round"/>
                <a:cs typeface="Nanum Square Round"/>
                <a:sym typeface="Nanum Square Round"/>
              </a:rPr>
              <a:t>    }</a:t>
            </a:r>
          </a:p>
          <a:p>
            <a:pPr algn="l">
              <a:lnSpc>
                <a:spcPts val="3166"/>
              </a:lnSpc>
            </a:pPr>
          </a:p>
          <a:p>
            <a:pPr algn="l">
              <a:lnSpc>
                <a:spcPts val="3166"/>
              </a:lnSpc>
            </a:pPr>
            <a:r>
              <a:rPr lang="en-US" sz="2262">
                <a:solidFill>
                  <a:srgbClr val="000000"/>
                </a:solidFill>
                <a:latin typeface="Nanum Square Round"/>
                <a:ea typeface="Nanum Square Round"/>
                <a:cs typeface="Nanum Square Round"/>
                <a:sym typeface="Nanum Square Round"/>
              </a:rPr>
              <a:t>    // 2. 모임 자동 마감 (1분 주기 실행)</a:t>
            </a:r>
          </a:p>
          <a:p>
            <a:pPr algn="l">
              <a:lnSpc>
                <a:spcPts val="3166"/>
              </a:lnSpc>
            </a:pPr>
            <a:r>
              <a:rPr lang="en-US" sz="2262">
                <a:solidFill>
                  <a:srgbClr val="000000"/>
                </a:solidFill>
                <a:latin typeface="Nanum Square Round"/>
                <a:ea typeface="Nanum Square Round"/>
                <a:cs typeface="Nanum Square Round"/>
                <a:sym typeface="Nanum Square Round"/>
              </a:rPr>
              <a:t>    @Scheduled(cron = "0 */1 * * * *", zone = "Asia/Seoul")</a:t>
            </a:r>
          </a:p>
          <a:p>
            <a:pPr algn="l">
              <a:lnSpc>
                <a:spcPts val="3166"/>
              </a:lnSpc>
            </a:pPr>
            <a:r>
              <a:rPr lang="en-US" sz="2262">
                <a:solidFill>
                  <a:srgbClr val="000000"/>
                </a:solidFill>
                <a:latin typeface="Nanum Square Round"/>
                <a:ea typeface="Nanum Square Round"/>
                <a:cs typeface="Nanum Square Round"/>
                <a:sym typeface="Nanum Square Round"/>
              </a:rPr>
              <a:t>    public void closeExpiredRecruitments() {</a:t>
            </a:r>
          </a:p>
          <a:p>
            <a:pPr algn="l">
              <a:lnSpc>
                <a:spcPts val="3166"/>
              </a:lnSpc>
            </a:pPr>
            <a:r>
              <a:rPr lang="en-US" sz="2262">
                <a:solidFill>
                  <a:srgbClr val="000000"/>
                </a:solidFill>
                <a:latin typeface="Nanum Square Round"/>
                <a:ea typeface="Nanum Square Round"/>
                <a:cs typeface="Nanum Square Round"/>
                <a:sym typeface="Nanum Square Round"/>
              </a:rPr>
              <a:t>        // 현재 시간보다 마감 시간이 지난 글의 상태를 'CLOSED'로 변경</a:t>
            </a:r>
          </a:p>
          <a:p>
            <a:pPr algn="l">
              <a:lnSpc>
                <a:spcPts val="3166"/>
              </a:lnSpc>
            </a:pPr>
            <a:r>
              <a:rPr lang="en-US" sz="2262">
                <a:solidFill>
                  <a:srgbClr val="000000"/>
                </a:solidFill>
                <a:latin typeface="Nanum Square Round"/>
                <a:ea typeface="Nanum Square Round"/>
                <a:cs typeface="Nanum Square Round"/>
                <a:sym typeface="Nanum Square Round"/>
              </a:rPr>
              <a:t>        int count = recruitmentMapper.updateExpiredRecruitments();</a:t>
            </a:r>
          </a:p>
          <a:p>
            <a:pPr algn="l">
              <a:lnSpc>
                <a:spcPts val="3166"/>
              </a:lnSpc>
            </a:pPr>
            <a:r>
              <a:rPr lang="en-US" sz="2262">
                <a:solidFill>
                  <a:srgbClr val="000000"/>
                </a:solidFill>
                <a:latin typeface="Nanum Square Round"/>
                <a:ea typeface="Nanum Square Round"/>
                <a:cs typeface="Nanum Square Round"/>
                <a:sym typeface="Nanum Square Round"/>
              </a:rPr>
              <a:t>        </a:t>
            </a:r>
          </a:p>
          <a:p>
            <a:pPr algn="l">
              <a:lnSpc>
                <a:spcPts val="3166"/>
              </a:lnSpc>
            </a:pPr>
            <a:r>
              <a:rPr lang="en-US" sz="2262">
                <a:solidFill>
                  <a:srgbClr val="000000"/>
                </a:solidFill>
                <a:latin typeface="Nanum Square Round"/>
                <a:ea typeface="Nanum Square Round"/>
                <a:cs typeface="Nanum Square Round"/>
                <a:sym typeface="Nanum Square Round"/>
              </a:rPr>
              <a:t>        if (count &gt; 0) {</a:t>
            </a:r>
          </a:p>
          <a:p>
            <a:pPr algn="l">
              <a:lnSpc>
                <a:spcPts val="3166"/>
              </a:lnSpc>
            </a:pPr>
            <a:r>
              <a:rPr lang="en-US" sz="2262">
                <a:solidFill>
                  <a:srgbClr val="000000"/>
                </a:solidFill>
                <a:latin typeface="Nanum Square Round"/>
                <a:ea typeface="Nanum Square Round"/>
                <a:cs typeface="Nanum Square Round"/>
                <a:sym typeface="Nanum Square Round"/>
              </a:rPr>
              <a:t>            System.out.println("마감 처리된 모임 수: " + count);</a:t>
            </a:r>
          </a:p>
          <a:p>
            <a:pPr algn="l">
              <a:lnSpc>
                <a:spcPts val="3166"/>
              </a:lnSpc>
            </a:pPr>
            <a:r>
              <a:rPr lang="en-US" sz="2262">
                <a:solidFill>
                  <a:srgbClr val="000000"/>
                </a:solidFill>
                <a:latin typeface="Nanum Square Round"/>
                <a:ea typeface="Nanum Square Round"/>
                <a:cs typeface="Nanum Square Round"/>
                <a:sym typeface="Nanum Square Round"/>
              </a:rPr>
              <a:t>        }</a:t>
            </a:r>
          </a:p>
          <a:p>
            <a:pPr algn="l">
              <a:lnSpc>
                <a:spcPts val="3166"/>
              </a:lnSpc>
            </a:pPr>
            <a:r>
              <a:rPr lang="en-US" sz="2262">
                <a:solidFill>
                  <a:srgbClr val="000000"/>
                </a:solidFill>
                <a:latin typeface="Nanum Square Round"/>
                <a:ea typeface="Nanum Square Round"/>
                <a:cs typeface="Nanum Square Round"/>
                <a:sym typeface="Nanum Square Round"/>
              </a:rPr>
              <a:t>    }</a:t>
            </a:r>
          </a:p>
          <a:p>
            <a:pPr algn="l">
              <a:lnSpc>
                <a:spcPts val="3166"/>
              </a:lnSpc>
              <a:spcBef>
                <a:spcPct val="0"/>
              </a:spcBef>
            </a:pPr>
            <a:r>
              <a:rPr lang="en-US" sz="2262">
                <a:solidFill>
                  <a:srgbClr val="000000"/>
                </a:solidFill>
                <a:latin typeface="Nanum Square Round"/>
                <a:ea typeface="Nanum Square Round"/>
                <a:cs typeface="Nanum Square Round"/>
                <a:sym typeface="Nanum Square Round"/>
              </a:rPr>
              <a:t>}</a:t>
            </a:r>
          </a:p>
        </p:txBody>
      </p:sp>
      <p:sp>
        <p:nvSpPr>
          <p:cNvPr name="TextBox 11" id="11"/>
          <p:cNvSpPr txBox="true"/>
          <p:nvPr/>
        </p:nvSpPr>
        <p:spPr>
          <a:xfrm rot="0">
            <a:off x="4577507" y="928090"/>
            <a:ext cx="8499448"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TDTD강굴림"/>
                <a:ea typeface="TDTD강굴림"/>
                <a:cs typeface="TDTD강굴림"/>
                <a:sym typeface="TDTD강굴림"/>
              </a:rPr>
              <a:t>Spring Scheduler 기반 자동화 시스템</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190588" y="3417337"/>
            <a:ext cx="9906824" cy="1985151"/>
            <a:chOff x="0" y="0"/>
            <a:chExt cx="13209099" cy="2646868"/>
          </a:xfrm>
        </p:grpSpPr>
        <p:sp>
          <p:nvSpPr>
            <p:cNvPr name="Freeform 11" id="11"/>
            <p:cNvSpPr/>
            <p:nvPr/>
          </p:nvSpPr>
          <p:spPr>
            <a:xfrm flipH="false" flipV="false" rot="0">
              <a:off x="0" y="0"/>
              <a:ext cx="2313135" cy="2313135"/>
            </a:xfrm>
            <a:custGeom>
              <a:avLst/>
              <a:gdLst/>
              <a:ahLst/>
              <a:cxnLst/>
              <a:rect r="r" b="b" t="t" l="l"/>
              <a:pathLst>
                <a:path h="2313135" w="2313135">
                  <a:moveTo>
                    <a:pt x="0" y="0"/>
                  </a:moveTo>
                  <a:lnTo>
                    <a:pt x="2313135" y="0"/>
                  </a:lnTo>
                  <a:lnTo>
                    <a:pt x="2313135" y="2313135"/>
                  </a:lnTo>
                  <a:lnTo>
                    <a:pt x="0" y="2313135"/>
                  </a:lnTo>
                  <a:lnTo>
                    <a:pt x="0" y="0"/>
                  </a:lnTo>
                  <a:close/>
                </a:path>
              </a:pathLst>
            </a:custGeom>
            <a:blipFill>
              <a:blip r:embed="rId4"/>
              <a:stretch>
                <a:fillRect l="0" t="0" r="0" b="0"/>
              </a:stretch>
            </a:blipFill>
          </p:spPr>
        </p:sp>
        <p:sp>
          <p:nvSpPr>
            <p:cNvPr name="Freeform 12" id="12"/>
            <p:cNvSpPr/>
            <p:nvPr/>
          </p:nvSpPr>
          <p:spPr>
            <a:xfrm flipH="false" flipV="false" rot="0">
              <a:off x="5095450" y="0"/>
              <a:ext cx="2754173" cy="2646868"/>
            </a:xfrm>
            <a:custGeom>
              <a:avLst/>
              <a:gdLst/>
              <a:ahLst/>
              <a:cxnLst/>
              <a:rect r="r" b="b" t="t" l="l"/>
              <a:pathLst>
                <a:path h="2646868" w="2754173">
                  <a:moveTo>
                    <a:pt x="0" y="0"/>
                  </a:moveTo>
                  <a:lnTo>
                    <a:pt x="2754174" y="0"/>
                  </a:lnTo>
                  <a:lnTo>
                    <a:pt x="2754174" y="2646868"/>
                  </a:lnTo>
                  <a:lnTo>
                    <a:pt x="0" y="2646868"/>
                  </a:lnTo>
                  <a:lnTo>
                    <a:pt x="0" y="0"/>
                  </a:lnTo>
                  <a:close/>
                </a:path>
              </a:pathLst>
            </a:custGeom>
            <a:blipFill>
              <a:blip r:embed="rId5"/>
              <a:stretch>
                <a:fillRect l="0" t="0" r="0" b="0"/>
              </a:stretch>
            </a:blipFill>
          </p:spPr>
        </p:sp>
        <p:sp>
          <p:nvSpPr>
            <p:cNvPr name="Freeform 13" id="13"/>
            <p:cNvSpPr/>
            <p:nvPr/>
          </p:nvSpPr>
          <p:spPr>
            <a:xfrm flipH="false" flipV="false" rot="0">
              <a:off x="10562231" y="0"/>
              <a:ext cx="2646868" cy="2646868"/>
            </a:xfrm>
            <a:custGeom>
              <a:avLst/>
              <a:gdLst/>
              <a:ahLst/>
              <a:cxnLst/>
              <a:rect r="r" b="b" t="t" l="l"/>
              <a:pathLst>
                <a:path h="2646868" w="2646868">
                  <a:moveTo>
                    <a:pt x="0" y="0"/>
                  </a:moveTo>
                  <a:lnTo>
                    <a:pt x="2646868" y="0"/>
                  </a:lnTo>
                  <a:lnTo>
                    <a:pt x="2646868" y="2646868"/>
                  </a:lnTo>
                  <a:lnTo>
                    <a:pt x="0" y="2646868"/>
                  </a:lnTo>
                  <a:lnTo>
                    <a:pt x="0" y="0"/>
                  </a:lnTo>
                  <a:close/>
                </a:path>
              </a:pathLst>
            </a:custGeom>
            <a:blipFill>
              <a:blip r:embed="rId6"/>
              <a:stretch>
                <a:fillRect l="0" t="0" r="0" b="0"/>
              </a:stretch>
            </a:blipFill>
          </p:spPr>
        </p:sp>
      </p:grpSp>
      <p:sp>
        <p:nvSpPr>
          <p:cNvPr name="TextBox 14" id="14"/>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어려웠던점</a:t>
            </a:r>
          </a:p>
        </p:txBody>
      </p:sp>
      <p:sp>
        <p:nvSpPr>
          <p:cNvPr name="TextBox 15" id="15"/>
          <p:cNvSpPr txBox="true"/>
          <p:nvPr/>
        </p:nvSpPr>
        <p:spPr>
          <a:xfrm rot="0">
            <a:off x="1668441" y="6185089"/>
            <a:ext cx="8200171" cy="1654810"/>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Nanum Square Round"/>
                <a:ea typeface="Nanum Square Round"/>
                <a:cs typeface="Nanum Square Round"/>
                <a:sym typeface="Nanum Square Round"/>
              </a:rPr>
              <a:t>1. 협업의 충돌과 해결 (Communication)</a:t>
            </a:r>
          </a:p>
          <a:p>
            <a:pPr algn="l">
              <a:lnSpc>
                <a:spcPts val="2239"/>
              </a:lnSpc>
              <a:spcBef>
                <a:spcPct val="0"/>
              </a:spcBef>
            </a:pPr>
            <a:r>
              <a:rPr lang="en-US" sz="1599">
                <a:solidFill>
                  <a:srgbClr val="000000"/>
                </a:solidFill>
                <a:latin typeface="Nanum Square Round"/>
                <a:ea typeface="Nanum Square Round"/>
                <a:cs typeface="Nanum Square Round"/>
                <a:sym typeface="Nanum Square Round"/>
              </a:rPr>
              <a:t>❌ Problem: 팀원 간 코드 덮어쓰기 및 Git Merge Conflict 빈번 발생</a:t>
            </a:r>
          </a:p>
          <a:p>
            <a:pPr algn="l">
              <a:lnSpc>
                <a:spcPts val="2239"/>
              </a:lnSpc>
              <a:spcBef>
                <a:spcPct val="0"/>
              </a:spcBef>
            </a:pPr>
            <a:r>
              <a:rPr lang="en-US" sz="1599">
                <a:solidFill>
                  <a:srgbClr val="000000"/>
                </a:solidFill>
                <a:latin typeface="Nanum Square Round"/>
                <a:ea typeface="Nanum Square Round"/>
                <a:cs typeface="Nanum Square Round"/>
                <a:sym typeface="Nanum Square Round"/>
              </a:rPr>
              <a:t>✅ Solution: 기능별 Branch 전략 도입 및 매일 아침 스크럼(Scrum)으로 작업 공유</a:t>
            </a:r>
          </a:p>
          <a:p>
            <a:pPr algn="l">
              <a:lnSpc>
                <a:spcPts val="2239"/>
              </a:lnSpc>
              <a:spcBef>
                <a:spcPct val="0"/>
              </a:spcBef>
            </a:pPr>
          </a:p>
          <a:p>
            <a:pPr algn="l">
              <a:lnSpc>
                <a:spcPts val="2239"/>
              </a:lnSpc>
              <a:spcBef>
                <a:spcPct val="0"/>
              </a:spcBef>
            </a:pPr>
          </a:p>
          <a:p>
            <a:pPr algn="l">
              <a:lnSpc>
                <a:spcPts val="2239"/>
              </a:lnSpc>
              <a:spcBef>
                <a:spcPct val="0"/>
              </a:spcBef>
            </a:pPr>
          </a:p>
        </p:txBody>
      </p:sp>
      <p:sp>
        <p:nvSpPr>
          <p:cNvPr name="TextBox 16" id="16"/>
          <p:cNvSpPr txBox="true"/>
          <p:nvPr/>
        </p:nvSpPr>
        <p:spPr>
          <a:xfrm rot="0">
            <a:off x="1668441" y="7648969"/>
            <a:ext cx="6776293" cy="826135"/>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Nanum Square Round"/>
                <a:ea typeface="Nanum Square Round"/>
                <a:cs typeface="Nanum Square Round"/>
                <a:sym typeface="Nanum Square Round"/>
              </a:rPr>
              <a:t>3. AWS 배포와 리눅스 지식 습득 (Infra)</a:t>
            </a:r>
          </a:p>
          <a:p>
            <a:pPr algn="l">
              <a:lnSpc>
                <a:spcPts val="2239"/>
              </a:lnSpc>
              <a:spcBef>
                <a:spcPct val="0"/>
              </a:spcBef>
            </a:pPr>
            <a:r>
              <a:rPr lang="en-US" sz="1599">
                <a:solidFill>
                  <a:srgbClr val="000000"/>
                </a:solidFill>
                <a:latin typeface="Nanum Square Round"/>
                <a:ea typeface="Nanum Square Round"/>
                <a:cs typeface="Nanum Square Round"/>
                <a:sym typeface="Nanum Square Round"/>
              </a:rPr>
              <a:t>❌ Problem: 리눅스 CLI 환경의 이해 부족으로 인한 서버 구동 실패</a:t>
            </a:r>
          </a:p>
          <a:p>
            <a:pPr algn="l">
              <a:lnSpc>
                <a:spcPts val="2239"/>
              </a:lnSpc>
              <a:spcBef>
                <a:spcPct val="0"/>
              </a:spcBef>
            </a:pPr>
            <a:r>
              <a:rPr lang="en-US" sz="1599">
                <a:solidFill>
                  <a:srgbClr val="000000"/>
                </a:solidFill>
                <a:latin typeface="Nanum Square Round"/>
                <a:ea typeface="Nanum Square Round"/>
                <a:cs typeface="Nanum Square Round"/>
                <a:sym typeface="Nanum Square Round"/>
              </a:rPr>
              <a:t>✅ Solution: 리눅스 파일 시스템 및 필수 명령어 학습을 통한 서버 운영 능력 확보</a:t>
            </a:r>
          </a:p>
        </p:txBody>
      </p:sp>
      <p:sp>
        <p:nvSpPr>
          <p:cNvPr name="TextBox 17" id="17"/>
          <p:cNvSpPr txBox="true"/>
          <p:nvPr/>
        </p:nvSpPr>
        <p:spPr>
          <a:xfrm rot="0">
            <a:off x="9096375" y="6205409"/>
            <a:ext cx="6961138" cy="826135"/>
          </a:xfrm>
          <a:prstGeom prst="rect">
            <a:avLst/>
          </a:prstGeom>
        </p:spPr>
        <p:txBody>
          <a:bodyPr anchor="t" rtlCol="false" tIns="0" lIns="0" bIns="0" rIns="0">
            <a:spAutoFit/>
          </a:bodyPr>
          <a:lstStyle/>
          <a:p>
            <a:pPr algn="l">
              <a:lnSpc>
                <a:spcPts val="2240"/>
              </a:lnSpc>
              <a:spcBef>
                <a:spcPct val="0"/>
              </a:spcBef>
            </a:pPr>
            <a:r>
              <a:rPr lang="en-US" sz="1600">
                <a:solidFill>
                  <a:srgbClr val="000000"/>
                </a:solidFill>
                <a:latin typeface="Nanum Square Round"/>
                <a:ea typeface="Nanum Square Round"/>
                <a:cs typeface="Nanum Square Round"/>
                <a:sym typeface="Nanum Square Round"/>
              </a:rPr>
              <a:t>2. 외부 API 연동의 장벽 (Technical)</a:t>
            </a:r>
          </a:p>
          <a:p>
            <a:pPr algn="l">
              <a:lnSpc>
                <a:spcPts val="2240"/>
              </a:lnSpc>
              <a:spcBef>
                <a:spcPct val="0"/>
              </a:spcBef>
            </a:pPr>
            <a:r>
              <a:rPr lang="en-US" sz="1600">
                <a:solidFill>
                  <a:srgbClr val="000000"/>
                </a:solidFill>
                <a:latin typeface="Nanum Square Round"/>
                <a:ea typeface="Nanum Square Round"/>
                <a:cs typeface="Nanum Square Round"/>
                <a:sym typeface="Nanum Square Round"/>
              </a:rPr>
              <a:t>❌ Problem: 낯선 외부 API 문서와 복잡한 요청 파라미터로 인한 연동 실패</a:t>
            </a:r>
          </a:p>
          <a:p>
            <a:pPr algn="l">
              <a:lnSpc>
                <a:spcPts val="2240"/>
              </a:lnSpc>
              <a:spcBef>
                <a:spcPct val="0"/>
              </a:spcBef>
            </a:pPr>
            <a:r>
              <a:rPr lang="en-US" sz="1600">
                <a:solidFill>
                  <a:srgbClr val="000000"/>
                </a:solidFill>
                <a:latin typeface="Nanum Square Round"/>
                <a:ea typeface="Nanum Square Round"/>
                <a:cs typeface="Nanum Square Round"/>
                <a:sym typeface="Nanum Square Round"/>
              </a:rPr>
              <a:t>✅ Solution: 다양한 기술 레퍼런스 참고 및 에러 로그 분석을 통한 데이터 규격 수정</a:t>
            </a:r>
          </a:p>
        </p:txBody>
      </p:sp>
    </p:spTree>
  </p:cSld>
  <p:clrMapOvr>
    <a:masterClrMapping/>
  </p:clrMapOvr>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1" id="11">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6"/>
          <a:srcRect l="0" t="0" r="0" b="0"/>
          <a:stretch>
            <a:fillRect/>
          </a:stretch>
        </p:blipFill>
        <p:spPr>
          <a:xfrm flipH="false" flipV="false" rot="0">
            <a:off x="2084555" y="1790367"/>
            <a:ext cx="13670732" cy="7345468"/>
          </a:xfrm>
          <a:prstGeom prst="rect">
            <a:avLst/>
          </a:prstGeom>
        </p:spPr>
      </p:pic>
      <p:sp>
        <p:nvSpPr>
          <p:cNvPr name="TextBox 12" id="12"/>
          <p:cNvSpPr txBox="true"/>
          <p:nvPr/>
        </p:nvSpPr>
        <p:spPr>
          <a:xfrm rot="0">
            <a:off x="5245409" y="761628"/>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PC 시연</a:t>
            </a: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restart="never" nodeType="tmRoot">
          <p:childTnLst>
            <p:video>
              <p:cMediaNode vol="100000">
                <p:cTn fill="hold" display="0">
                  <p:stCondLst>
                    <p:cond delay="indefinite"/>
                  </p:stCondLst>
                </p:cTn>
                <p:tgtEl>
                  <p:spTgt spid="11"/>
                </p:tgtEl>
              </p:cMediaNode>
            </p:video>
          </p:childTnLst>
        </p:cTn>
      </p:par>
    </p:tnLst>
  </p:timing>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0" id="10">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4645535" y="1861543"/>
            <a:ext cx="3269663" cy="7265917"/>
          </a:xfrm>
          <a:prstGeom prst="rect">
            <a:avLst/>
          </a:prstGeom>
        </p:spPr>
      </p:pic>
      <p:pic>
        <p:nvPicPr>
          <p:cNvPr name="Picture 11" id="11">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9512638" y="1861543"/>
            <a:ext cx="3507813" cy="7257543"/>
          </a:xfrm>
          <a:prstGeom prst="rect">
            <a:avLst/>
          </a:prstGeom>
        </p:spPr>
      </p:pic>
      <p:sp>
        <p:nvSpPr>
          <p:cNvPr name="TextBox 12" id="12"/>
          <p:cNvSpPr txBox="true"/>
          <p:nvPr/>
        </p:nvSpPr>
        <p:spPr>
          <a:xfrm rot="0">
            <a:off x="5245409" y="761628"/>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APP 시연</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video>
              <p:cMediaNode vol="100000">
                <p:cTn fill="hold" display="false">
                  <p:stCondLst>
                    <p:cond delay="indefinite"/>
                  </p:stCondLst>
                </p:cTn>
                <p:tgtEl>
                  <p:spTgt spid="11"/>
                </p:tgtEl>
              </p:cMediaNode>
            </p:video>
          </p:childTnLst>
        </p:cTn>
      </p:par>
    </p:tnLst>
  </p:timing>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8417531" y="2788024"/>
            <a:ext cx="7115153" cy="1515136"/>
            <a:chOff x="0" y="0"/>
            <a:chExt cx="1873950" cy="399048"/>
          </a:xfrm>
        </p:grpSpPr>
        <p:sp>
          <p:nvSpPr>
            <p:cNvPr name="Freeform 11" id="11"/>
            <p:cNvSpPr/>
            <p:nvPr/>
          </p:nvSpPr>
          <p:spPr>
            <a:xfrm flipH="false" flipV="false" rot="0">
              <a:off x="0" y="0"/>
              <a:ext cx="1873950" cy="399048"/>
            </a:xfrm>
            <a:custGeom>
              <a:avLst/>
              <a:gdLst/>
              <a:ahLst/>
              <a:cxnLst/>
              <a:rect r="r" b="b" t="t" l="l"/>
              <a:pathLst>
                <a:path h="399048" w="1873950">
                  <a:moveTo>
                    <a:pt x="25026" y="0"/>
                  </a:moveTo>
                  <a:lnTo>
                    <a:pt x="1848924" y="0"/>
                  </a:lnTo>
                  <a:cubicBezTo>
                    <a:pt x="1855561" y="0"/>
                    <a:pt x="1861926" y="2637"/>
                    <a:pt x="1866620" y="7330"/>
                  </a:cubicBezTo>
                  <a:cubicBezTo>
                    <a:pt x="1871313" y="12023"/>
                    <a:pt x="1873950" y="18389"/>
                    <a:pt x="1873950" y="25026"/>
                  </a:cubicBezTo>
                  <a:lnTo>
                    <a:pt x="1873950" y="374022"/>
                  </a:lnTo>
                  <a:cubicBezTo>
                    <a:pt x="1873950" y="380660"/>
                    <a:pt x="1871313" y="387025"/>
                    <a:pt x="1866620" y="391718"/>
                  </a:cubicBezTo>
                  <a:cubicBezTo>
                    <a:pt x="1861926" y="396412"/>
                    <a:pt x="1855561" y="399048"/>
                    <a:pt x="1848924" y="399048"/>
                  </a:cubicBezTo>
                  <a:lnTo>
                    <a:pt x="25026" y="399048"/>
                  </a:lnTo>
                  <a:cubicBezTo>
                    <a:pt x="18389" y="399048"/>
                    <a:pt x="12023" y="396412"/>
                    <a:pt x="7330" y="391718"/>
                  </a:cubicBezTo>
                  <a:cubicBezTo>
                    <a:pt x="2637" y="387025"/>
                    <a:pt x="0" y="380660"/>
                    <a:pt x="0" y="374022"/>
                  </a:cubicBezTo>
                  <a:lnTo>
                    <a:pt x="0" y="25026"/>
                  </a:lnTo>
                  <a:cubicBezTo>
                    <a:pt x="0" y="18389"/>
                    <a:pt x="2637" y="12023"/>
                    <a:pt x="7330" y="7330"/>
                  </a:cubicBezTo>
                  <a:cubicBezTo>
                    <a:pt x="12023" y="2637"/>
                    <a:pt x="18389" y="0"/>
                    <a:pt x="25026" y="0"/>
                  </a:cubicBezTo>
                  <a:close/>
                </a:path>
              </a:pathLst>
            </a:custGeom>
            <a:solidFill>
              <a:srgbClr val="FFFFFF"/>
            </a:solidFill>
            <a:ln w="38100" cap="rnd">
              <a:solidFill>
                <a:srgbClr val="000000"/>
              </a:solidFill>
              <a:prstDash val="solid"/>
              <a:round/>
            </a:ln>
          </p:spPr>
        </p:sp>
        <p:sp>
          <p:nvSpPr>
            <p:cNvPr name="TextBox 12" id="12"/>
            <p:cNvSpPr txBox="true"/>
            <p:nvPr/>
          </p:nvSpPr>
          <p:spPr>
            <a:xfrm>
              <a:off x="0" y="-47625"/>
              <a:ext cx="1873950" cy="446673"/>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8417531" y="4820863"/>
            <a:ext cx="7115153" cy="1515136"/>
            <a:chOff x="0" y="0"/>
            <a:chExt cx="1873950" cy="399048"/>
          </a:xfrm>
        </p:grpSpPr>
        <p:sp>
          <p:nvSpPr>
            <p:cNvPr name="Freeform 14" id="14"/>
            <p:cNvSpPr/>
            <p:nvPr/>
          </p:nvSpPr>
          <p:spPr>
            <a:xfrm flipH="false" flipV="false" rot="0">
              <a:off x="0" y="0"/>
              <a:ext cx="1873950" cy="399048"/>
            </a:xfrm>
            <a:custGeom>
              <a:avLst/>
              <a:gdLst/>
              <a:ahLst/>
              <a:cxnLst/>
              <a:rect r="r" b="b" t="t" l="l"/>
              <a:pathLst>
                <a:path h="399048" w="1873950">
                  <a:moveTo>
                    <a:pt x="25026" y="0"/>
                  </a:moveTo>
                  <a:lnTo>
                    <a:pt x="1848924" y="0"/>
                  </a:lnTo>
                  <a:cubicBezTo>
                    <a:pt x="1855561" y="0"/>
                    <a:pt x="1861926" y="2637"/>
                    <a:pt x="1866620" y="7330"/>
                  </a:cubicBezTo>
                  <a:cubicBezTo>
                    <a:pt x="1871313" y="12023"/>
                    <a:pt x="1873950" y="18389"/>
                    <a:pt x="1873950" y="25026"/>
                  </a:cubicBezTo>
                  <a:lnTo>
                    <a:pt x="1873950" y="374022"/>
                  </a:lnTo>
                  <a:cubicBezTo>
                    <a:pt x="1873950" y="380660"/>
                    <a:pt x="1871313" y="387025"/>
                    <a:pt x="1866620" y="391718"/>
                  </a:cubicBezTo>
                  <a:cubicBezTo>
                    <a:pt x="1861926" y="396412"/>
                    <a:pt x="1855561" y="399048"/>
                    <a:pt x="1848924" y="399048"/>
                  </a:cubicBezTo>
                  <a:lnTo>
                    <a:pt x="25026" y="399048"/>
                  </a:lnTo>
                  <a:cubicBezTo>
                    <a:pt x="18389" y="399048"/>
                    <a:pt x="12023" y="396412"/>
                    <a:pt x="7330" y="391718"/>
                  </a:cubicBezTo>
                  <a:cubicBezTo>
                    <a:pt x="2637" y="387025"/>
                    <a:pt x="0" y="380660"/>
                    <a:pt x="0" y="374022"/>
                  </a:cubicBezTo>
                  <a:lnTo>
                    <a:pt x="0" y="25026"/>
                  </a:lnTo>
                  <a:cubicBezTo>
                    <a:pt x="0" y="18389"/>
                    <a:pt x="2637" y="12023"/>
                    <a:pt x="7330" y="7330"/>
                  </a:cubicBezTo>
                  <a:cubicBezTo>
                    <a:pt x="12023" y="2637"/>
                    <a:pt x="18389" y="0"/>
                    <a:pt x="25026" y="0"/>
                  </a:cubicBezTo>
                  <a:close/>
                </a:path>
              </a:pathLst>
            </a:custGeom>
            <a:solidFill>
              <a:srgbClr val="FFFFFF"/>
            </a:solidFill>
            <a:ln w="38100" cap="rnd">
              <a:solidFill>
                <a:srgbClr val="000000"/>
              </a:solidFill>
              <a:prstDash val="solid"/>
              <a:round/>
            </a:ln>
          </p:spPr>
        </p:sp>
        <p:sp>
          <p:nvSpPr>
            <p:cNvPr name="TextBox 15" id="15"/>
            <p:cNvSpPr txBox="true"/>
            <p:nvPr/>
          </p:nvSpPr>
          <p:spPr>
            <a:xfrm>
              <a:off x="0" y="-47625"/>
              <a:ext cx="1873950" cy="44667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8417531" y="6857746"/>
            <a:ext cx="7115153" cy="1515136"/>
            <a:chOff x="0" y="0"/>
            <a:chExt cx="1873950" cy="399048"/>
          </a:xfrm>
        </p:grpSpPr>
        <p:sp>
          <p:nvSpPr>
            <p:cNvPr name="Freeform 17" id="17"/>
            <p:cNvSpPr/>
            <p:nvPr/>
          </p:nvSpPr>
          <p:spPr>
            <a:xfrm flipH="false" flipV="false" rot="0">
              <a:off x="0" y="0"/>
              <a:ext cx="1873950" cy="399048"/>
            </a:xfrm>
            <a:custGeom>
              <a:avLst/>
              <a:gdLst/>
              <a:ahLst/>
              <a:cxnLst/>
              <a:rect r="r" b="b" t="t" l="l"/>
              <a:pathLst>
                <a:path h="399048" w="1873950">
                  <a:moveTo>
                    <a:pt x="25026" y="0"/>
                  </a:moveTo>
                  <a:lnTo>
                    <a:pt x="1848924" y="0"/>
                  </a:lnTo>
                  <a:cubicBezTo>
                    <a:pt x="1855561" y="0"/>
                    <a:pt x="1861926" y="2637"/>
                    <a:pt x="1866620" y="7330"/>
                  </a:cubicBezTo>
                  <a:cubicBezTo>
                    <a:pt x="1871313" y="12023"/>
                    <a:pt x="1873950" y="18389"/>
                    <a:pt x="1873950" y="25026"/>
                  </a:cubicBezTo>
                  <a:lnTo>
                    <a:pt x="1873950" y="374022"/>
                  </a:lnTo>
                  <a:cubicBezTo>
                    <a:pt x="1873950" y="380660"/>
                    <a:pt x="1871313" y="387025"/>
                    <a:pt x="1866620" y="391718"/>
                  </a:cubicBezTo>
                  <a:cubicBezTo>
                    <a:pt x="1861926" y="396412"/>
                    <a:pt x="1855561" y="399048"/>
                    <a:pt x="1848924" y="399048"/>
                  </a:cubicBezTo>
                  <a:lnTo>
                    <a:pt x="25026" y="399048"/>
                  </a:lnTo>
                  <a:cubicBezTo>
                    <a:pt x="18389" y="399048"/>
                    <a:pt x="12023" y="396412"/>
                    <a:pt x="7330" y="391718"/>
                  </a:cubicBezTo>
                  <a:cubicBezTo>
                    <a:pt x="2637" y="387025"/>
                    <a:pt x="0" y="380660"/>
                    <a:pt x="0" y="374022"/>
                  </a:cubicBezTo>
                  <a:lnTo>
                    <a:pt x="0" y="25026"/>
                  </a:lnTo>
                  <a:cubicBezTo>
                    <a:pt x="0" y="18389"/>
                    <a:pt x="2637" y="12023"/>
                    <a:pt x="7330" y="7330"/>
                  </a:cubicBezTo>
                  <a:cubicBezTo>
                    <a:pt x="12023" y="2637"/>
                    <a:pt x="18389" y="0"/>
                    <a:pt x="25026" y="0"/>
                  </a:cubicBezTo>
                  <a:close/>
                </a:path>
              </a:pathLst>
            </a:custGeom>
            <a:solidFill>
              <a:srgbClr val="FFFFFF"/>
            </a:solidFill>
            <a:ln w="38100" cap="rnd">
              <a:solidFill>
                <a:srgbClr val="000000"/>
              </a:solidFill>
              <a:prstDash val="solid"/>
              <a:round/>
            </a:ln>
          </p:spPr>
        </p:sp>
        <p:sp>
          <p:nvSpPr>
            <p:cNvPr name="TextBox 18" id="18"/>
            <p:cNvSpPr txBox="true"/>
            <p:nvPr/>
          </p:nvSpPr>
          <p:spPr>
            <a:xfrm>
              <a:off x="0" y="-47625"/>
              <a:ext cx="1873950" cy="446673"/>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2630844" y="5465195"/>
            <a:ext cx="3202401" cy="3120885"/>
          </a:xfrm>
          <a:custGeom>
            <a:avLst/>
            <a:gdLst/>
            <a:ahLst/>
            <a:cxnLst/>
            <a:rect r="r" b="b" t="t" l="l"/>
            <a:pathLst>
              <a:path h="3120885" w="3202401">
                <a:moveTo>
                  <a:pt x="0" y="0"/>
                </a:moveTo>
                <a:lnTo>
                  <a:pt x="3202401" y="0"/>
                </a:lnTo>
                <a:lnTo>
                  <a:pt x="3202401" y="3120885"/>
                </a:lnTo>
                <a:lnTo>
                  <a:pt x="0" y="3120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2630844" y="2409152"/>
            <a:ext cx="5646067" cy="2681735"/>
          </a:xfrm>
          <a:prstGeom prst="rect">
            <a:avLst/>
          </a:prstGeom>
        </p:spPr>
        <p:txBody>
          <a:bodyPr anchor="t" rtlCol="false" tIns="0" lIns="0" bIns="0" rIns="0">
            <a:spAutoFit/>
          </a:bodyPr>
          <a:lstStyle/>
          <a:p>
            <a:pPr algn="l">
              <a:lnSpc>
                <a:spcPts val="10737"/>
              </a:lnSpc>
            </a:pPr>
            <a:r>
              <a:rPr lang="en-US" sz="7669">
                <a:solidFill>
                  <a:srgbClr val="000000"/>
                </a:solidFill>
                <a:latin typeface="TDTD강굴림"/>
                <a:ea typeface="TDTD강굴림"/>
                <a:cs typeface="TDTD강굴림"/>
                <a:sym typeface="TDTD강굴림"/>
              </a:rPr>
              <a:t>프로젝트 </a:t>
            </a:r>
          </a:p>
          <a:p>
            <a:pPr algn="l">
              <a:lnSpc>
                <a:spcPts val="10737"/>
              </a:lnSpc>
              <a:spcBef>
                <a:spcPct val="0"/>
              </a:spcBef>
            </a:pPr>
            <a:r>
              <a:rPr lang="en-US" sz="7669">
                <a:solidFill>
                  <a:srgbClr val="000000"/>
                </a:solidFill>
                <a:latin typeface="TDTD강굴림"/>
                <a:ea typeface="TDTD강굴림"/>
                <a:cs typeface="TDTD강굴림"/>
                <a:sym typeface="TDTD강굴림"/>
              </a:rPr>
              <a:t>발전 방향</a:t>
            </a:r>
          </a:p>
        </p:txBody>
      </p:sp>
      <p:sp>
        <p:nvSpPr>
          <p:cNvPr name="TextBox 21" id="21"/>
          <p:cNvSpPr txBox="true"/>
          <p:nvPr/>
        </p:nvSpPr>
        <p:spPr>
          <a:xfrm rot="0">
            <a:off x="9052657" y="3522415"/>
            <a:ext cx="6012948" cy="334136"/>
          </a:xfrm>
          <a:prstGeom prst="rect">
            <a:avLst/>
          </a:prstGeom>
        </p:spPr>
        <p:txBody>
          <a:bodyPr anchor="t" rtlCol="false" tIns="0" lIns="0" bIns="0" rIns="0">
            <a:spAutoFit/>
          </a:bodyPr>
          <a:lstStyle/>
          <a:p>
            <a:pPr algn="just" marL="0" indent="0" lvl="0">
              <a:lnSpc>
                <a:spcPts val="2754"/>
              </a:lnSpc>
              <a:spcBef>
                <a:spcPct val="0"/>
              </a:spcBef>
            </a:pPr>
            <a:r>
              <a:rPr lang="en-US" sz="1800">
                <a:solidFill>
                  <a:srgbClr val="000000"/>
                </a:solidFill>
                <a:latin typeface="Nanum Square Round"/>
                <a:ea typeface="Nanum Square Round"/>
                <a:cs typeface="Nanum Square Round"/>
                <a:sym typeface="Nanum Square Round"/>
              </a:rPr>
              <a:t> REDIS 도입을 통한 실시간 채팅 캐싱 및 성능 최적화</a:t>
            </a:r>
          </a:p>
        </p:txBody>
      </p:sp>
      <p:grpSp>
        <p:nvGrpSpPr>
          <p:cNvPr name="Group 22" id="22"/>
          <p:cNvGrpSpPr/>
          <p:nvPr/>
        </p:nvGrpSpPr>
        <p:grpSpPr>
          <a:xfrm rot="0">
            <a:off x="7908845" y="2561552"/>
            <a:ext cx="3370490" cy="572853"/>
            <a:chOff x="0" y="0"/>
            <a:chExt cx="887701" cy="150875"/>
          </a:xfrm>
        </p:grpSpPr>
        <p:sp>
          <p:nvSpPr>
            <p:cNvPr name="Freeform 23" id="23"/>
            <p:cNvSpPr/>
            <p:nvPr/>
          </p:nvSpPr>
          <p:spPr>
            <a:xfrm flipH="false" flipV="false" rot="0">
              <a:off x="0" y="0"/>
              <a:ext cx="887701" cy="150875"/>
            </a:xfrm>
            <a:custGeom>
              <a:avLst/>
              <a:gdLst/>
              <a:ahLst/>
              <a:cxnLst/>
              <a:rect r="r" b="b" t="t" l="l"/>
              <a:pathLst>
                <a:path h="150875" w="887701">
                  <a:moveTo>
                    <a:pt x="75437" y="0"/>
                  </a:moveTo>
                  <a:lnTo>
                    <a:pt x="812264" y="0"/>
                  </a:lnTo>
                  <a:cubicBezTo>
                    <a:pt x="832271" y="0"/>
                    <a:pt x="851459" y="7948"/>
                    <a:pt x="865606" y="22095"/>
                  </a:cubicBezTo>
                  <a:cubicBezTo>
                    <a:pt x="879753" y="36242"/>
                    <a:pt x="887701" y="55430"/>
                    <a:pt x="887701" y="75437"/>
                  </a:cubicBezTo>
                  <a:lnTo>
                    <a:pt x="887701" y="75437"/>
                  </a:lnTo>
                  <a:cubicBezTo>
                    <a:pt x="887701" y="117100"/>
                    <a:pt x="853927" y="150875"/>
                    <a:pt x="812264" y="150875"/>
                  </a:cubicBezTo>
                  <a:lnTo>
                    <a:pt x="75437" y="150875"/>
                  </a:lnTo>
                  <a:cubicBezTo>
                    <a:pt x="55430" y="150875"/>
                    <a:pt x="36242" y="142927"/>
                    <a:pt x="22095" y="128780"/>
                  </a:cubicBezTo>
                  <a:cubicBezTo>
                    <a:pt x="7948" y="114633"/>
                    <a:pt x="0" y="95445"/>
                    <a:pt x="0" y="75437"/>
                  </a:cubicBezTo>
                  <a:lnTo>
                    <a:pt x="0" y="75437"/>
                  </a:lnTo>
                  <a:cubicBezTo>
                    <a:pt x="0" y="55430"/>
                    <a:pt x="7948" y="36242"/>
                    <a:pt x="22095" y="22095"/>
                  </a:cubicBezTo>
                  <a:cubicBezTo>
                    <a:pt x="36242" y="7948"/>
                    <a:pt x="55430" y="0"/>
                    <a:pt x="75437" y="0"/>
                  </a:cubicBezTo>
                  <a:close/>
                </a:path>
              </a:pathLst>
            </a:custGeom>
            <a:solidFill>
              <a:srgbClr val="000000"/>
            </a:solidFill>
            <a:ln w="38100" cap="rnd">
              <a:solidFill>
                <a:srgbClr val="000000"/>
              </a:solidFill>
              <a:prstDash val="solid"/>
              <a:round/>
            </a:ln>
          </p:spPr>
        </p:sp>
        <p:sp>
          <p:nvSpPr>
            <p:cNvPr name="TextBox 24" id="24"/>
            <p:cNvSpPr txBox="true"/>
            <p:nvPr/>
          </p:nvSpPr>
          <p:spPr>
            <a:xfrm>
              <a:off x="0" y="-47625"/>
              <a:ext cx="887701" cy="198500"/>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7681787" y="2606234"/>
            <a:ext cx="3597548" cy="397764"/>
          </a:xfrm>
          <a:prstGeom prst="rect">
            <a:avLst/>
          </a:prstGeom>
        </p:spPr>
        <p:txBody>
          <a:bodyPr anchor="t" rtlCol="false" tIns="0" lIns="0" bIns="0" rIns="0">
            <a:spAutoFit/>
          </a:bodyPr>
          <a:lstStyle/>
          <a:p>
            <a:pPr algn="ctr">
              <a:lnSpc>
                <a:spcPts val="3213"/>
              </a:lnSpc>
              <a:spcBef>
                <a:spcPct val="0"/>
              </a:spcBef>
            </a:pPr>
            <a:r>
              <a:rPr lang="en-US" b="true" sz="2100">
                <a:solidFill>
                  <a:srgbClr val="FFFFFF"/>
                </a:solidFill>
                <a:latin typeface="Nanum Square Round Bold"/>
                <a:ea typeface="Nanum Square Round Bold"/>
                <a:cs typeface="Nanum Square Round Bold"/>
                <a:sym typeface="Nanum Square Round Bold"/>
              </a:rPr>
              <a:t>PERFORMANCE</a:t>
            </a:r>
          </a:p>
        </p:txBody>
      </p:sp>
      <p:sp>
        <p:nvSpPr>
          <p:cNvPr name="TextBox 26" id="26"/>
          <p:cNvSpPr txBox="true"/>
          <p:nvPr/>
        </p:nvSpPr>
        <p:spPr>
          <a:xfrm rot="0">
            <a:off x="8855247" y="3132969"/>
            <a:ext cx="6012948" cy="412623"/>
          </a:xfrm>
          <a:prstGeom prst="rect">
            <a:avLst/>
          </a:prstGeom>
        </p:spPr>
        <p:txBody>
          <a:bodyPr anchor="t" rtlCol="false" tIns="0" lIns="0" bIns="0" rIns="0">
            <a:spAutoFit/>
          </a:bodyPr>
          <a:lstStyle/>
          <a:p>
            <a:pPr algn="just" marL="0" indent="0" lvl="0">
              <a:lnSpc>
                <a:spcPts val="3366"/>
              </a:lnSpc>
              <a:spcBef>
                <a:spcPct val="0"/>
              </a:spcBef>
            </a:pPr>
            <a:r>
              <a:rPr lang="en-US" b="true" sz="2200">
                <a:solidFill>
                  <a:srgbClr val="000000"/>
                </a:solidFill>
                <a:latin typeface="Nanum Square Round Bold"/>
                <a:ea typeface="Nanum Square Round Bold"/>
                <a:cs typeface="Nanum Square Round Bold"/>
                <a:sym typeface="Nanum Square Round Bold"/>
              </a:rPr>
              <a:t>대용량 트래픽 처리를 위한 성능 최적화</a:t>
            </a:r>
          </a:p>
        </p:txBody>
      </p:sp>
      <p:grpSp>
        <p:nvGrpSpPr>
          <p:cNvPr name="Group 27" id="27"/>
          <p:cNvGrpSpPr/>
          <p:nvPr/>
        </p:nvGrpSpPr>
        <p:grpSpPr>
          <a:xfrm rot="0">
            <a:off x="7908845" y="4570647"/>
            <a:ext cx="3370490" cy="572853"/>
            <a:chOff x="0" y="0"/>
            <a:chExt cx="887701" cy="150875"/>
          </a:xfrm>
        </p:grpSpPr>
        <p:sp>
          <p:nvSpPr>
            <p:cNvPr name="Freeform 28" id="28"/>
            <p:cNvSpPr/>
            <p:nvPr/>
          </p:nvSpPr>
          <p:spPr>
            <a:xfrm flipH="false" flipV="false" rot="0">
              <a:off x="0" y="0"/>
              <a:ext cx="887701" cy="150875"/>
            </a:xfrm>
            <a:custGeom>
              <a:avLst/>
              <a:gdLst/>
              <a:ahLst/>
              <a:cxnLst/>
              <a:rect r="r" b="b" t="t" l="l"/>
              <a:pathLst>
                <a:path h="150875" w="887701">
                  <a:moveTo>
                    <a:pt x="75437" y="0"/>
                  </a:moveTo>
                  <a:lnTo>
                    <a:pt x="812264" y="0"/>
                  </a:lnTo>
                  <a:cubicBezTo>
                    <a:pt x="832271" y="0"/>
                    <a:pt x="851459" y="7948"/>
                    <a:pt x="865606" y="22095"/>
                  </a:cubicBezTo>
                  <a:cubicBezTo>
                    <a:pt x="879753" y="36242"/>
                    <a:pt x="887701" y="55430"/>
                    <a:pt x="887701" y="75437"/>
                  </a:cubicBezTo>
                  <a:lnTo>
                    <a:pt x="887701" y="75437"/>
                  </a:lnTo>
                  <a:cubicBezTo>
                    <a:pt x="887701" y="117100"/>
                    <a:pt x="853927" y="150875"/>
                    <a:pt x="812264" y="150875"/>
                  </a:cubicBezTo>
                  <a:lnTo>
                    <a:pt x="75437" y="150875"/>
                  </a:lnTo>
                  <a:cubicBezTo>
                    <a:pt x="55430" y="150875"/>
                    <a:pt x="36242" y="142927"/>
                    <a:pt x="22095" y="128780"/>
                  </a:cubicBezTo>
                  <a:cubicBezTo>
                    <a:pt x="7948" y="114633"/>
                    <a:pt x="0" y="95445"/>
                    <a:pt x="0" y="75437"/>
                  </a:cubicBezTo>
                  <a:lnTo>
                    <a:pt x="0" y="75437"/>
                  </a:lnTo>
                  <a:cubicBezTo>
                    <a:pt x="0" y="55430"/>
                    <a:pt x="7948" y="36242"/>
                    <a:pt x="22095" y="22095"/>
                  </a:cubicBezTo>
                  <a:cubicBezTo>
                    <a:pt x="36242" y="7948"/>
                    <a:pt x="55430" y="0"/>
                    <a:pt x="75437" y="0"/>
                  </a:cubicBezTo>
                  <a:close/>
                </a:path>
              </a:pathLst>
            </a:custGeom>
            <a:solidFill>
              <a:srgbClr val="000000"/>
            </a:solidFill>
            <a:ln w="38100" cap="rnd">
              <a:solidFill>
                <a:srgbClr val="000000"/>
              </a:solidFill>
              <a:prstDash val="solid"/>
              <a:round/>
            </a:ln>
          </p:spPr>
        </p:sp>
        <p:sp>
          <p:nvSpPr>
            <p:cNvPr name="TextBox 29" id="29"/>
            <p:cNvSpPr txBox="true"/>
            <p:nvPr/>
          </p:nvSpPr>
          <p:spPr>
            <a:xfrm>
              <a:off x="0" y="-47625"/>
              <a:ext cx="887701" cy="198500"/>
            </a:xfrm>
            <a:prstGeom prst="rect">
              <a:avLst/>
            </a:prstGeom>
          </p:spPr>
          <p:txBody>
            <a:bodyPr anchor="ctr" rtlCol="false" tIns="50800" lIns="50800" bIns="50800" rIns="50800"/>
            <a:lstStyle/>
            <a:p>
              <a:pPr algn="ctr">
                <a:lnSpc>
                  <a:spcPts val="2659"/>
                </a:lnSpc>
                <a:spcBef>
                  <a:spcPct val="0"/>
                </a:spcBef>
              </a:pPr>
            </a:p>
          </p:txBody>
        </p:sp>
      </p:grpSp>
      <p:sp>
        <p:nvSpPr>
          <p:cNvPr name="TextBox 30" id="30"/>
          <p:cNvSpPr txBox="true"/>
          <p:nvPr/>
        </p:nvSpPr>
        <p:spPr>
          <a:xfrm rot="0">
            <a:off x="7681787" y="4615329"/>
            <a:ext cx="3597548" cy="397764"/>
          </a:xfrm>
          <a:prstGeom prst="rect">
            <a:avLst/>
          </a:prstGeom>
        </p:spPr>
        <p:txBody>
          <a:bodyPr anchor="t" rtlCol="false" tIns="0" lIns="0" bIns="0" rIns="0">
            <a:spAutoFit/>
          </a:bodyPr>
          <a:lstStyle/>
          <a:p>
            <a:pPr algn="ctr">
              <a:lnSpc>
                <a:spcPts val="3213"/>
              </a:lnSpc>
              <a:spcBef>
                <a:spcPct val="0"/>
              </a:spcBef>
            </a:pPr>
            <a:r>
              <a:rPr lang="en-US" b="true" sz="2100">
                <a:solidFill>
                  <a:srgbClr val="FFFFFF"/>
                </a:solidFill>
                <a:latin typeface="Nanum Square Round Bold"/>
                <a:ea typeface="Nanum Square Round Bold"/>
                <a:cs typeface="Nanum Square Round Bold"/>
                <a:sym typeface="Nanum Square Round Bold"/>
              </a:rPr>
              <a:t> MOBILE APP</a:t>
            </a:r>
          </a:p>
        </p:txBody>
      </p:sp>
      <p:grpSp>
        <p:nvGrpSpPr>
          <p:cNvPr name="Group 31" id="31"/>
          <p:cNvGrpSpPr/>
          <p:nvPr/>
        </p:nvGrpSpPr>
        <p:grpSpPr>
          <a:xfrm rot="0">
            <a:off x="7908845" y="6669462"/>
            <a:ext cx="3370490" cy="572853"/>
            <a:chOff x="0" y="0"/>
            <a:chExt cx="887701" cy="150875"/>
          </a:xfrm>
        </p:grpSpPr>
        <p:sp>
          <p:nvSpPr>
            <p:cNvPr name="Freeform 32" id="32"/>
            <p:cNvSpPr/>
            <p:nvPr/>
          </p:nvSpPr>
          <p:spPr>
            <a:xfrm flipH="false" flipV="false" rot="0">
              <a:off x="0" y="0"/>
              <a:ext cx="887701" cy="150875"/>
            </a:xfrm>
            <a:custGeom>
              <a:avLst/>
              <a:gdLst/>
              <a:ahLst/>
              <a:cxnLst/>
              <a:rect r="r" b="b" t="t" l="l"/>
              <a:pathLst>
                <a:path h="150875" w="887701">
                  <a:moveTo>
                    <a:pt x="75437" y="0"/>
                  </a:moveTo>
                  <a:lnTo>
                    <a:pt x="812264" y="0"/>
                  </a:lnTo>
                  <a:cubicBezTo>
                    <a:pt x="832271" y="0"/>
                    <a:pt x="851459" y="7948"/>
                    <a:pt x="865606" y="22095"/>
                  </a:cubicBezTo>
                  <a:cubicBezTo>
                    <a:pt x="879753" y="36242"/>
                    <a:pt x="887701" y="55430"/>
                    <a:pt x="887701" y="75437"/>
                  </a:cubicBezTo>
                  <a:lnTo>
                    <a:pt x="887701" y="75437"/>
                  </a:lnTo>
                  <a:cubicBezTo>
                    <a:pt x="887701" y="117100"/>
                    <a:pt x="853927" y="150875"/>
                    <a:pt x="812264" y="150875"/>
                  </a:cubicBezTo>
                  <a:lnTo>
                    <a:pt x="75437" y="150875"/>
                  </a:lnTo>
                  <a:cubicBezTo>
                    <a:pt x="55430" y="150875"/>
                    <a:pt x="36242" y="142927"/>
                    <a:pt x="22095" y="128780"/>
                  </a:cubicBezTo>
                  <a:cubicBezTo>
                    <a:pt x="7948" y="114633"/>
                    <a:pt x="0" y="95445"/>
                    <a:pt x="0" y="75437"/>
                  </a:cubicBezTo>
                  <a:lnTo>
                    <a:pt x="0" y="75437"/>
                  </a:lnTo>
                  <a:cubicBezTo>
                    <a:pt x="0" y="55430"/>
                    <a:pt x="7948" y="36242"/>
                    <a:pt x="22095" y="22095"/>
                  </a:cubicBezTo>
                  <a:cubicBezTo>
                    <a:pt x="36242" y="7948"/>
                    <a:pt x="55430" y="0"/>
                    <a:pt x="75437" y="0"/>
                  </a:cubicBezTo>
                  <a:close/>
                </a:path>
              </a:pathLst>
            </a:custGeom>
            <a:solidFill>
              <a:srgbClr val="000000"/>
            </a:solidFill>
            <a:ln w="38100" cap="rnd">
              <a:solidFill>
                <a:srgbClr val="000000"/>
              </a:solidFill>
              <a:prstDash val="solid"/>
              <a:round/>
            </a:ln>
          </p:spPr>
        </p:sp>
        <p:sp>
          <p:nvSpPr>
            <p:cNvPr name="TextBox 33" id="33"/>
            <p:cNvSpPr txBox="true"/>
            <p:nvPr/>
          </p:nvSpPr>
          <p:spPr>
            <a:xfrm>
              <a:off x="0" y="-47625"/>
              <a:ext cx="887701" cy="198500"/>
            </a:xfrm>
            <a:prstGeom prst="rect">
              <a:avLst/>
            </a:prstGeom>
          </p:spPr>
          <p:txBody>
            <a:bodyPr anchor="ctr" rtlCol="false" tIns="50800" lIns="50800" bIns="50800" rIns="50800"/>
            <a:lstStyle/>
            <a:p>
              <a:pPr algn="ctr">
                <a:lnSpc>
                  <a:spcPts val="2659"/>
                </a:lnSpc>
                <a:spcBef>
                  <a:spcPct val="0"/>
                </a:spcBef>
              </a:pPr>
            </a:p>
          </p:txBody>
        </p:sp>
      </p:grpSp>
      <p:sp>
        <p:nvSpPr>
          <p:cNvPr name="TextBox 34" id="34"/>
          <p:cNvSpPr txBox="true"/>
          <p:nvPr/>
        </p:nvSpPr>
        <p:spPr>
          <a:xfrm rot="0">
            <a:off x="7681787" y="6714144"/>
            <a:ext cx="3597548" cy="397764"/>
          </a:xfrm>
          <a:prstGeom prst="rect">
            <a:avLst/>
          </a:prstGeom>
        </p:spPr>
        <p:txBody>
          <a:bodyPr anchor="t" rtlCol="false" tIns="0" lIns="0" bIns="0" rIns="0">
            <a:spAutoFit/>
          </a:bodyPr>
          <a:lstStyle/>
          <a:p>
            <a:pPr algn="ctr">
              <a:lnSpc>
                <a:spcPts val="3213"/>
              </a:lnSpc>
              <a:spcBef>
                <a:spcPct val="0"/>
              </a:spcBef>
            </a:pPr>
            <a:r>
              <a:rPr lang="en-US" b="true" sz="2100">
                <a:solidFill>
                  <a:srgbClr val="FFFFFF"/>
                </a:solidFill>
                <a:latin typeface="Nanum Square Round Bold"/>
                <a:ea typeface="Nanum Square Round Bold"/>
                <a:cs typeface="Nanum Square Round Bold"/>
                <a:sym typeface="Nanum Square Round Bold"/>
              </a:rPr>
              <a:t>DEVOPS</a:t>
            </a:r>
          </a:p>
        </p:txBody>
      </p:sp>
      <p:sp>
        <p:nvSpPr>
          <p:cNvPr name="TextBox 35" id="35"/>
          <p:cNvSpPr txBox="true"/>
          <p:nvPr/>
        </p:nvSpPr>
        <p:spPr>
          <a:xfrm rot="0">
            <a:off x="9052657" y="5535527"/>
            <a:ext cx="6660644" cy="677036"/>
          </a:xfrm>
          <a:prstGeom prst="rect">
            <a:avLst/>
          </a:prstGeom>
        </p:spPr>
        <p:txBody>
          <a:bodyPr anchor="t" rtlCol="false" tIns="0" lIns="0" bIns="0" rIns="0">
            <a:spAutoFit/>
          </a:bodyPr>
          <a:lstStyle/>
          <a:p>
            <a:pPr algn="just">
              <a:lnSpc>
                <a:spcPts val="2754"/>
              </a:lnSpc>
            </a:pPr>
            <a:r>
              <a:rPr lang="en-US" sz="1800">
                <a:solidFill>
                  <a:srgbClr val="000000"/>
                </a:solidFill>
                <a:latin typeface="Nanum Square Round"/>
                <a:ea typeface="Nanum Square Round"/>
                <a:cs typeface="Nanum Square Round"/>
                <a:sym typeface="Nanum Square Round"/>
              </a:rPr>
              <a:t>REACT NATIVE 기반 앱 확장 및 FCM 푸시 알림 구현</a:t>
            </a:r>
          </a:p>
          <a:p>
            <a:pPr algn="just" marL="0" indent="0" lvl="0">
              <a:lnSpc>
                <a:spcPts val="2754"/>
              </a:lnSpc>
              <a:spcBef>
                <a:spcPct val="0"/>
              </a:spcBef>
            </a:pPr>
          </a:p>
        </p:txBody>
      </p:sp>
      <p:sp>
        <p:nvSpPr>
          <p:cNvPr name="TextBox 36" id="36"/>
          <p:cNvSpPr txBox="true"/>
          <p:nvPr/>
        </p:nvSpPr>
        <p:spPr>
          <a:xfrm rot="0">
            <a:off x="8855247" y="5146081"/>
            <a:ext cx="6012948" cy="412623"/>
          </a:xfrm>
          <a:prstGeom prst="rect">
            <a:avLst/>
          </a:prstGeom>
        </p:spPr>
        <p:txBody>
          <a:bodyPr anchor="t" rtlCol="false" tIns="0" lIns="0" bIns="0" rIns="0">
            <a:spAutoFit/>
          </a:bodyPr>
          <a:lstStyle/>
          <a:p>
            <a:pPr algn="just" marL="0" indent="0" lvl="0">
              <a:lnSpc>
                <a:spcPts val="3366"/>
              </a:lnSpc>
              <a:spcBef>
                <a:spcPct val="0"/>
              </a:spcBef>
            </a:pPr>
            <a:r>
              <a:rPr lang="en-US" b="true" sz="2200">
                <a:solidFill>
                  <a:srgbClr val="000000"/>
                </a:solidFill>
                <a:latin typeface="Nanum Square Round Bold"/>
                <a:ea typeface="Nanum Square Round Bold"/>
                <a:cs typeface="Nanum Square Round Bold"/>
                <a:sym typeface="Nanum Square Round Bold"/>
              </a:rPr>
              <a:t>서비스 접근성 강화를 위한 모바일 앱 확장</a:t>
            </a:r>
          </a:p>
        </p:txBody>
      </p:sp>
      <p:sp>
        <p:nvSpPr>
          <p:cNvPr name="TextBox 37" id="37"/>
          <p:cNvSpPr txBox="true"/>
          <p:nvPr/>
        </p:nvSpPr>
        <p:spPr>
          <a:xfrm rot="0">
            <a:off x="9151361" y="7631761"/>
            <a:ext cx="7431179" cy="334136"/>
          </a:xfrm>
          <a:prstGeom prst="rect">
            <a:avLst/>
          </a:prstGeom>
        </p:spPr>
        <p:txBody>
          <a:bodyPr anchor="t" rtlCol="false" tIns="0" lIns="0" bIns="0" rIns="0">
            <a:spAutoFit/>
          </a:bodyPr>
          <a:lstStyle/>
          <a:p>
            <a:pPr algn="just" marL="0" indent="0" lvl="0">
              <a:lnSpc>
                <a:spcPts val="2754"/>
              </a:lnSpc>
              <a:spcBef>
                <a:spcPct val="0"/>
              </a:spcBef>
            </a:pPr>
            <a:r>
              <a:rPr lang="en-US" sz="1800">
                <a:solidFill>
                  <a:srgbClr val="000000"/>
                </a:solidFill>
                <a:latin typeface="Nanum Square Round"/>
                <a:ea typeface="Nanum Square Round"/>
                <a:cs typeface="Nanum Square Round"/>
                <a:sym typeface="Nanum Square Round"/>
              </a:rPr>
              <a:t>DOCKER &amp; CI/CD 구축을 통한 자동화 및 무중단 배포 환경 마련</a:t>
            </a:r>
          </a:p>
        </p:txBody>
      </p:sp>
      <p:sp>
        <p:nvSpPr>
          <p:cNvPr name="TextBox 38" id="38"/>
          <p:cNvSpPr txBox="true"/>
          <p:nvPr/>
        </p:nvSpPr>
        <p:spPr>
          <a:xfrm rot="0">
            <a:off x="8953952" y="7242315"/>
            <a:ext cx="6012948" cy="412623"/>
          </a:xfrm>
          <a:prstGeom prst="rect">
            <a:avLst/>
          </a:prstGeom>
        </p:spPr>
        <p:txBody>
          <a:bodyPr anchor="t" rtlCol="false" tIns="0" lIns="0" bIns="0" rIns="0">
            <a:spAutoFit/>
          </a:bodyPr>
          <a:lstStyle/>
          <a:p>
            <a:pPr algn="just" marL="0" indent="0" lvl="0">
              <a:lnSpc>
                <a:spcPts val="3366"/>
              </a:lnSpc>
              <a:spcBef>
                <a:spcPct val="0"/>
              </a:spcBef>
            </a:pPr>
            <a:r>
              <a:rPr lang="en-US" b="true" sz="2200">
                <a:solidFill>
                  <a:srgbClr val="000000"/>
                </a:solidFill>
                <a:latin typeface="Nanum Square Round Bold"/>
                <a:ea typeface="Nanum Square Round Bold"/>
                <a:cs typeface="Nanum Square Round Bold"/>
                <a:sym typeface="Nanum Square Round Bold"/>
              </a:rPr>
              <a:t>안정적인 운영을 위한 CI/CD 무중단 배포</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2167971" y="3179087"/>
            <a:ext cx="3124528" cy="1561097"/>
            <a:chOff x="0" y="0"/>
            <a:chExt cx="4166037" cy="2081463"/>
          </a:xfrm>
        </p:grpSpPr>
        <p:grpSp>
          <p:nvGrpSpPr>
            <p:cNvPr name="Group 11" id="11"/>
            <p:cNvGrpSpPr/>
            <p:nvPr/>
          </p:nvGrpSpPr>
          <p:grpSpPr>
            <a:xfrm rot="0">
              <a:off x="0" y="520382"/>
              <a:ext cx="3027771" cy="654356"/>
              <a:chOff x="0" y="0"/>
              <a:chExt cx="932683" cy="201570"/>
            </a:xfrm>
          </p:grpSpPr>
          <p:sp>
            <p:nvSpPr>
              <p:cNvPr name="Freeform 12" id="12"/>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13" id="13"/>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084575" y="0"/>
              <a:ext cx="2081463" cy="20814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03" t="-4636" r="-2550" b="-33702"/>
                </a:stretch>
              </a:blipFill>
              <a:ln w="38100" cap="sq">
                <a:solidFill>
                  <a:srgbClr val="000000"/>
                </a:solidFill>
                <a:prstDash val="solid"/>
                <a:miter/>
              </a:ln>
            </p:spPr>
          </p:sp>
        </p:grpSp>
        <p:sp>
          <p:nvSpPr>
            <p:cNvPr name="TextBox 16" id="16"/>
            <p:cNvSpPr txBox="true"/>
            <p:nvPr/>
          </p:nvSpPr>
          <p:spPr>
            <a:xfrm rot="0">
              <a:off x="98031" y="553516"/>
              <a:ext cx="1620072" cy="513112"/>
            </a:xfrm>
            <a:prstGeom prst="rect">
              <a:avLst/>
            </a:prstGeom>
          </p:spPr>
          <p:txBody>
            <a:bodyPr anchor="t" rtlCol="false" tIns="0" lIns="0" bIns="0" rIns="0">
              <a:spAutoFit/>
            </a:bodyPr>
            <a:lstStyle/>
            <a:p>
              <a:pPr algn="r" marL="0" indent="0" lvl="0">
                <a:lnSpc>
                  <a:spcPts val="3237"/>
                </a:lnSpc>
                <a:spcBef>
                  <a:spcPct val="0"/>
                </a:spcBef>
              </a:pPr>
              <a:r>
                <a:rPr lang="en-US" b="true" sz="2116" spc="440">
                  <a:solidFill>
                    <a:srgbClr val="FFFFFF"/>
                  </a:solidFill>
                  <a:latin typeface="Nanum Square Round Bold"/>
                  <a:ea typeface="Nanum Square Round Bold"/>
                  <a:cs typeface="Nanum Square Round Bold"/>
                  <a:sym typeface="Nanum Square Round Bold"/>
                </a:rPr>
                <a:t>김정학</a:t>
              </a:r>
            </a:p>
          </p:txBody>
        </p:sp>
        <p:sp>
          <p:nvSpPr>
            <p:cNvPr name="TextBox 17" id="17"/>
            <p:cNvSpPr txBox="true"/>
            <p:nvPr/>
          </p:nvSpPr>
          <p:spPr>
            <a:xfrm rot="0">
              <a:off x="98031" y="1239822"/>
              <a:ext cx="1858186" cy="346171"/>
            </a:xfrm>
            <a:prstGeom prst="rect">
              <a:avLst/>
            </a:prstGeom>
          </p:spPr>
          <p:txBody>
            <a:bodyPr anchor="t" rtlCol="false" tIns="0" lIns="0" bIns="0" rIns="0">
              <a:spAutoFit/>
            </a:bodyPr>
            <a:lstStyle/>
            <a:p>
              <a:pPr algn="r">
                <a:lnSpc>
                  <a:spcPts val="2158"/>
                </a:lnSpc>
                <a:spcBef>
                  <a:spcPct val="0"/>
                </a:spcBef>
              </a:pPr>
              <a:r>
                <a:rPr lang="en-US" sz="1410">
                  <a:solidFill>
                    <a:srgbClr val="000000"/>
                  </a:solidFill>
                  <a:latin typeface="Nanum Square Round"/>
                  <a:ea typeface="Nanum Square Round"/>
                  <a:cs typeface="Nanum Square Round"/>
                  <a:sym typeface="Nanum Square Round"/>
                </a:rPr>
                <a:t>팀장</a:t>
              </a:r>
            </a:p>
          </p:txBody>
        </p:sp>
      </p:grpSp>
      <p:grpSp>
        <p:nvGrpSpPr>
          <p:cNvPr name="Group 18" id="18"/>
          <p:cNvGrpSpPr/>
          <p:nvPr/>
        </p:nvGrpSpPr>
        <p:grpSpPr>
          <a:xfrm rot="0">
            <a:off x="5744939" y="3179087"/>
            <a:ext cx="3124528" cy="1561097"/>
            <a:chOff x="0" y="0"/>
            <a:chExt cx="4166037" cy="2081463"/>
          </a:xfrm>
        </p:grpSpPr>
        <p:grpSp>
          <p:nvGrpSpPr>
            <p:cNvPr name="Group 19" id="19"/>
            <p:cNvGrpSpPr/>
            <p:nvPr/>
          </p:nvGrpSpPr>
          <p:grpSpPr>
            <a:xfrm rot="0">
              <a:off x="0" y="520382"/>
              <a:ext cx="3027771" cy="654356"/>
              <a:chOff x="0" y="0"/>
              <a:chExt cx="932683" cy="201570"/>
            </a:xfrm>
          </p:grpSpPr>
          <p:sp>
            <p:nvSpPr>
              <p:cNvPr name="Freeform 20" id="20"/>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21" id="21"/>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2084575" y="0"/>
              <a:ext cx="2081463" cy="208146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4801" r="0" b="-14801"/>
                </a:stretch>
              </a:blipFill>
              <a:ln w="38100" cap="sq">
                <a:solidFill>
                  <a:srgbClr val="000000"/>
                </a:solidFill>
                <a:prstDash val="solid"/>
                <a:miter/>
              </a:ln>
            </p:spPr>
          </p:sp>
        </p:grpSp>
        <p:sp>
          <p:nvSpPr>
            <p:cNvPr name="TextBox 24" id="24"/>
            <p:cNvSpPr txBox="true"/>
            <p:nvPr/>
          </p:nvSpPr>
          <p:spPr>
            <a:xfrm rot="0">
              <a:off x="98031" y="553516"/>
              <a:ext cx="1620072" cy="513112"/>
            </a:xfrm>
            <a:prstGeom prst="rect">
              <a:avLst/>
            </a:prstGeom>
          </p:spPr>
          <p:txBody>
            <a:bodyPr anchor="t" rtlCol="false" tIns="0" lIns="0" bIns="0" rIns="0">
              <a:spAutoFit/>
            </a:bodyPr>
            <a:lstStyle/>
            <a:p>
              <a:pPr algn="r" marL="0" indent="0" lvl="0">
                <a:lnSpc>
                  <a:spcPts val="3237"/>
                </a:lnSpc>
                <a:spcBef>
                  <a:spcPct val="0"/>
                </a:spcBef>
              </a:pPr>
              <a:r>
                <a:rPr lang="en-US" b="true" sz="2116" spc="440">
                  <a:solidFill>
                    <a:srgbClr val="FFFFFF"/>
                  </a:solidFill>
                  <a:latin typeface="Nanum Square Round Bold"/>
                  <a:ea typeface="Nanum Square Round Bold"/>
                  <a:cs typeface="Nanum Square Round Bold"/>
                  <a:sym typeface="Nanum Square Round Bold"/>
                </a:rPr>
                <a:t>김기현</a:t>
              </a:r>
            </a:p>
          </p:txBody>
        </p:sp>
        <p:sp>
          <p:nvSpPr>
            <p:cNvPr name="TextBox 25" id="25"/>
            <p:cNvSpPr txBox="true"/>
            <p:nvPr/>
          </p:nvSpPr>
          <p:spPr>
            <a:xfrm rot="0">
              <a:off x="98031" y="1239822"/>
              <a:ext cx="1858186" cy="346171"/>
            </a:xfrm>
            <a:prstGeom prst="rect">
              <a:avLst/>
            </a:prstGeom>
          </p:spPr>
          <p:txBody>
            <a:bodyPr anchor="t" rtlCol="false" tIns="0" lIns="0" bIns="0" rIns="0">
              <a:spAutoFit/>
            </a:bodyPr>
            <a:lstStyle/>
            <a:p>
              <a:pPr algn="r">
                <a:lnSpc>
                  <a:spcPts val="2158"/>
                </a:lnSpc>
                <a:spcBef>
                  <a:spcPct val="0"/>
                </a:spcBef>
              </a:pPr>
              <a:r>
                <a:rPr lang="en-US" sz="1410">
                  <a:solidFill>
                    <a:srgbClr val="000000"/>
                  </a:solidFill>
                  <a:latin typeface="Nanum Square Round"/>
                  <a:ea typeface="Nanum Square Round"/>
                  <a:cs typeface="Nanum Square Round"/>
                  <a:sym typeface="Nanum Square Round"/>
                </a:rPr>
                <a:t>팀원</a:t>
              </a:r>
            </a:p>
          </p:txBody>
        </p:sp>
      </p:grpSp>
      <p:grpSp>
        <p:nvGrpSpPr>
          <p:cNvPr name="Group 26" id="26"/>
          <p:cNvGrpSpPr/>
          <p:nvPr/>
        </p:nvGrpSpPr>
        <p:grpSpPr>
          <a:xfrm rot="0">
            <a:off x="9326667" y="3179087"/>
            <a:ext cx="3124528" cy="1561097"/>
            <a:chOff x="0" y="0"/>
            <a:chExt cx="4166037" cy="2081463"/>
          </a:xfrm>
        </p:grpSpPr>
        <p:grpSp>
          <p:nvGrpSpPr>
            <p:cNvPr name="Group 27" id="27"/>
            <p:cNvGrpSpPr/>
            <p:nvPr/>
          </p:nvGrpSpPr>
          <p:grpSpPr>
            <a:xfrm rot="0">
              <a:off x="0" y="520382"/>
              <a:ext cx="3027771" cy="654356"/>
              <a:chOff x="0" y="0"/>
              <a:chExt cx="932683" cy="201570"/>
            </a:xfrm>
          </p:grpSpPr>
          <p:sp>
            <p:nvSpPr>
              <p:cNvPr name="Freeform 28" id="28"/>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29" id="29"/>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2084575" y="0"/>
              <a:ext cx="2081463" cy="208146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4308" r="0" b="-14308"/>
                </a:stretch>
              </a:blipFill>
              <a:ln w="38100" cap="sq">
                <a:solidFill>
                  <a:srgbClr val="000000"/>
                </a:solidFill>
                <a:prstDash val="solid"/>
                <a:miter/>
              </a:ln>
            </p:spPr>
          </p:sp>
        </p:grpSp>
        <p:sp>
          <p:nvSpPr>
            <p:cNvPr name="TextBox 32" id="32"/>
            <p:cNvSpPr txBox="true"/>
            <p:nvPr/>
          </p:nvSpPr>
          <p:spPr>
            <a:xfrm rot="0">
              <a:off x="98031" y="553516"/>
              <a:ext cx="1620072" cy="513112"/>
            </a:xfrm>
            <a:prstGeom prst="rect">
              <a:avLst/>
            </a:prstGeom>
          </p:spPr>
          <p:txBody>
            <a:bodyPr anchor="t" rtlCol="false" tIns="0" lIns="0" bIns="0" rIns="0">
              <a:spAutoFit/>
            </a:bodyPr>
            <a:lstStyle/>
            <a:p>
              <a:pPr algn="r" marL="0" indent="0" lvl="0">
                <a:lnSpc>
                  <a:spcPts val="3237"/>
                </a:lnSpc>
                <a:spcBef>
                  <a:spcPct val="0"/>
                </a:spcBef>
              </a:pPr>
              <a:r>
                <a:rPr lang="en-US" b="true" sz="2116" spc="440">
                  <a:solidFill>
                    <a:srgbClr val="FFFFFF"/>
                  </a:solidFill>
                  <a:latin typeface="Nanum Square Round Bold"/>
                  <a:ea typeface="Nanum Square Round Bold"/>
                  <a:cs typeface="Nanum Square Round Bold"/>
                  <a:sym typeface="Nanum Square Round Bold"/>
                </a:rPr>
                <a:t>서재민</a:t>
              </a:r>
            </a:p>
          </p:txBody>
        </p:sp>
        <p:sp>
          <p:nvSpPr>
            <p:cNvPr name="TextBox 33" id="33"/>
            <p:cNvSpPr txBox="true"/>
            <p:nvPr/>
          </p:nvSpPr>
          <p:spPr>
            <a:xfrm rot="0">
              <a:off x="98031" y="1239822"/>
              <a:ext cx="1858186" cy="346171"/>
            </a:xfrm>
            <a:prstGeom prst="rect">
              <a:avLst/>
            </a:prstGeom>
          </p:spPr>
          <p:txBody>
            <a:bodyPr anchor="t" rtlCol="false" tIns="0" lIns="0" bIns="0" rIns="0">
              <a:spAutoFit/>
            </a:bodyPr>
            <a:lstStyle/>
            <a:p>
              <a:pPr algn="r">
                <a:lnSpc>
                  <a:spcPts val="2158"/>
                </a:lnSpc>
                <a:spcBef>
                  <a:spcPct val="0"/>
                </a:spcBef>
              </a:pPr>
              <a:r>
                <a:rPr lang="en-US" sz="1410">
                  <a:solidFill>
                    <a:srgbClr val="000000"/>
                  </a:solidFill>
                  <a:latin typeface="Nanum Square Round"/>
                  <a:ea typeface="Nanum Square Round"/>
                  <a:cs typeface="Nanum Square Round"/>
                  <a:sym typeface="Nanum Square Round"/>
                </a:rPr>
                <a:t>팀원</a:t>
              </a:r>
            </a:p>
          </p:txBody>
        </p:sp>
      </p:grpSp>
      <p:grpSp>
        <p:nvGrpSpPr>
          <p:cNvPr name="Group 34" id="34"/>
          <p:cNvGrpSpPr/>
          <p:nvPr/>
        </p:nvGrpSpPr>
        <p:grpSpPr>
          <a:xfrm rot="0">
            <a:off x="12908395" y="3179087"/>
            <a:ext cx="3124528" cy="1561097"/>
            <a:chOff x="0" y="0"/>
            <a:chExt cx="4166037" cy="2081463"/>
          </a:xfrm>
        </p:grpSpPr>
        <p:grpSp>
          <p:nvGrpSpPr>
            <p:cNvPr name="Group 35" id="35"/>
            <p:cNvGrpSpPr/>
            <p:nvPr/>
          </p:nvGrpSpPr>
          <p:grpSpPr>
            <a:xfrm rot="0">
              <a:off x="0" y="520382"/>
              <a:ext cx="3027771" cy="654356"/>
              <a:chOff x="0" y="0"/>
              <a:chExt cx="932683" cy="201570"/>
            </a:xfrm>
          </p:grpSpPr>
          <p:sp>
            <p:nvSpPr>
              <p:cNvPr name="Freeform 36" id="36"/>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37" id="37"/>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2084575" y="0"/>
              <a:ext cx="2081463" cy="208146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30990" r="0" b="-14464"/>
                </a:stretch>
              </a:blipFill>
              <a:ln w="38100" cap="sq">
                <a:solidFill>
                  <a:srgbClr val="000000"/>
                </a:solidFill>
                <a:prstDash val="solid"/>
                <a:miter/>
              </a:ln>
            </p:spPr>
          </p:sp>
        </p:grpSp>
        <p:sp>
          <p:nvSpPr>
            <p:cNvPr name="TextBox 40" id="40"/>
            <p:cNvSpPr txBox="true"/>
            <p:nvPr/>
          </p:nvSpPr>
          <p:spPr>
            <a:xfrm rot="0">
              <a:off x="98031" y="553516"/>
              <a:ext cx="1620072" cy="513112"/>
            </a:xfrm>
            <a:prstGeom prst="rect">
              <a:avLst/>
            </a:prstGeom>
          </p:spPr>
          <p:txBody>
            <a:bodyPr anchor="t" rtlCol="false" tIns="0" lIns="0" bIns="0" rIns="0">
              <a:spAutoFit/>
            </a:bodyPr>
            <a:lstStyle/>
            <a:p>
              <a:pPr algn="r" marL="0" indent="0" lvl="0">
                <a:lnSpc>
                  <a:spcPts val="3237"/>
                </a:lnSpc>
                <a:spcBef>
                  <a:spcPct val="0"/>
                </a:spcBef>
              </a:pPr>
              <a:r>
                <a:rPr lang="en-US" b="true" sz="2116" spc="440">
                  <a:solidFill>
                    <a:srgbClr val="FFFFFF"/>
                  </a:solidFill>
                  <a:latin typeface="Nanum Square Round Bold"/>
                  <a:ea typeface="Nanum Square Round Bold"/>
                  <a:cs typeface="Nanum Square Round Bold"/>
                  <a:sym typeface="Nanum Square Round Bold"/>
                </a:rPr>
                <a:t>이민규</a:t>
              </a:r>
            </a:p>
          </p:txBody>
        </p:sp>
        <p:sp>
          <p:nvSpPr>
            <p:cNvPr name="TextBox 41" id="41"/>
            <p:cNvSpPr txBox="true"/>
            <p:nvPr/>
          </p:nvSpPr>
          <p:spPr>
            <a:xfrm rot="0">
              <a:off x="98031" y="1239822"/>
              <a:ext cx="1858186" cy="346171"/>
            </a:xfrm>
            <a:prstGeom prst="rect">
              <a:avLst/>
            </a:prstGeom>
          </p:spPr>
          <p:txBody>
            <a:bodyPr anchor="t" rtlCol="false" tIns="0" lIns="0" bIns="0" rIns="0">
              <a:spAutoFit/>
            </a:bodyPr>
            <a:lstStyle/>
            <a:p>
              <a:pPr algn="r">
                <a:lnSpc>
                  <a:spcPts val="2158"/>
                </a:lnSpc>
                <a:spcBef>
                  <a:spcPct val="0"/>
                </a:spcBef>
              </a:pPr>
              <a:r>
                <a:rPr lang="en-US" sz="1410">
                  <a:solidFill>
                    <a:srgbClr val="000000"/>
                  </a:solidFill>
                  <a:latin typeface="Nanum Square Round"/>
                  <a:ea typeface="Nanum Square Round"/>
                  <a:cs typeface="Nanum Square Round"/>
                  <a:sym typeface="Nanum Square Round"/>
                </a:rPr>
                <a:t>팀원</a:t>
              </a:r>
            </a:p>
          </p:txBody>
        </p:sp>
      </p:grpSp>
      <p:sp>
        <p:nvSpPr>
          <p:cNvPr name="TextBox 42" id="42"/>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소감</a:t>
            </a:r>
          </a:p>
        </p:txBody>
      </p:sp>
      <p:sp>
        <p:nvSpPr>
          <p:cNvPr name="TextBox 43" id="43"/>
          <p:cNvSpPr txBox="true"/>
          <p:nvPr/>
        </p:nvSpPr>
        <p:spPr>
          <a:xfrm rot="0">
            <a:off x="12781389" y="5023270"/>
            <a:ext cx="3251534" cy="4140835"/>
          </a:xfrm>
          <a:prstGeom prst="rect">
            <a:avLst/>
          </a:prstGeom>
        </p:spPr>
        <p:txBody>
          <a:bodyPr anchor="t" rtlCol="false" tIns="0" lIns="0" bIns="0" rIns="0">
            <a:spAutoFit/>
          </a:bodyPr>
          <a:lstStyle/>
          <a:p>
            <a:pPr algn="ctr">
              <a:lnSpc>
                <a:spcPts val="2239"/>
              </a:lnSpc>
            </a:pPr>
            <a:r>
              <a:rPr lang="en-US" sz="1599">
                <a:solidFill>
                  <a:srgbClr val="000000"/>
                </a:solidFill>
                <a:latin typeface="Nanum Square Round"/>
                <a:ea typeface="Nanum Square Round"/>
                <a:cs typeface="Nanum Square Round"/>
                <a:sym typeface="Nanum Square Round"/>
              </a:rPr>
              <a:t>이번 프로젝트를 통해 기술적으로 크게 세 가지를 배웠습니다.</a:t>
            </a:r>
          </a:p>
          <a:p>
            <a:pPr algn="ctr">
              <a:lnSpc>
                <a:spcPts val="2239"/>
              </a:lnSpc>
            </a:pPr>
            <a:r>
              <a:rPr lang="en-US" sz="1599">
                <a:solidFill>
                  <a:srgbClr val="000000"/>
                </a:solidFill>
                <a:latin typeface="Nanum Square Round"/>
                <a:ea typeface="Nanum Square Round"/>
                <a:cs typeface="Nanum Square Round"/>
                <a:sym typeface="Nanum Square Round"/>
              </a:rPr>
              <a:t>첫째, 웹소켓을 도입하여 정적인 웹 환경을 넘어 실시간 양방향 통신이 주는 생동감을 직접 구현해 냈습니다.</a:t>
            </a:r>
          </a:p>
          <a:p>
            <a:pPr algn="ctr">
              <a:lnSpc>
                <a:spcPts val="2239"/>
              </a:lnSpc>
            </a:pPr>
            <a:r>
              <a:rPr lang="en-US" sz="1599">
                <a:solidFill>
                  <a:srgbClr val="000000"/>
                </a:solidFill>
                <a:latin typeface="Nanum Square Round"/>
                <a:ea typeface="Nanum Square Round"/>
                <a:cs typeface="Nanum Square Round"/>
                <a:sym typeface="Nanum Square Round"/>
              </a:rPr>
              <a:t>둘째, 마이바티스를 통해</a:t>
            </a:r>
            <a:r>
              <a:rPr lang="en-US" sz="1599">
                <a:solidFill>
                  <a:srgbClr val="000000"/>
                </a:solidFill>
                <a:latin typeface="Nanum Square Round"/>
                <a:ea typeface="Nanum Square Round"/>
                <a:cs typeface="Nanum Square Round"/>
                <a:sym typeface="Nanum Square Round"/>
              </a:rPr>
              <a:t> SQL을</a:t>
            </a:r>
            <a:r>
              <a:rPr lang="en-US" sz="1599">
                <a:solidFill>
                  <a:srgbClr val="000000"/>
                </a:solidFill>
                <a:latin typeface="Nanum Square Round"/>
                <a:ea typeface="Nanum Square Round"/>
                <a:cs typeface="Nanum Square Round"/>
                <a:sym typeface="Nanum Square Round"/>
              </a:rPr>
              <a:t> 직접 제어하고 동적 쿼리를 활용함으로써, 복잡한 데이터 로직을 효율적으로 처리하는 방법을 익혔습니다.</a:t>
            </a:r>
          </a:p>
          <a:p>
            <a:pPr algn="ctr">
              <a:lnSpc>
                <a:spcPts val="2239"/>
              </a:lnSpc>
              <a:spcBef>
                <a:spcPct val="0"/>
              </a:spcBef>
            </a:pPr>
            <a:r>
              <a:rPr lang="en-US" sz="1599">
                <a:solidFill>
                  <a:srgbClr val="000000"/>
                </a:solidFill>
                <a:latin typeface="Nanum Square Round"/>
                <a:ea typeface="Nanum Square Round"/>
                <a:cs typeface="Nanum Square Round"/>
                <a:sym typeface="Nanum Square Round"/>
              </a:rPr>
              <a:t>마지막으로, 타임리프를 활용해 기존 HTML 구조를 유지하면서 서버 데이터를 직관적으로 바인딩하고 관리했던 경험이 저에게는 가장 큰 자산이 되었습니다.</a:t>
            </a:r>
          </a:p>
          <a:p>
            <a:pPr algn="ctr">
              <a:lnSpc>
                <a:spcPts val="2239"/>
              </a:lnSpc>
              <a:spcBef>
                <a:spcPct val="0"/>
              </a:spcBef>
            </a:pPr>
          </a:p>
        </p:txBody>
      </p:sp>
      <p:sp>
        <p:nvSpPr>
          <p:cNvPr name="TextBox 44" id="44"/>
          <p:cNvSpPr txBox="true"/>
          <p:nvPr/>
        </p:nvSpPr>
        <p:spPr>
          <a:xfrm rot="0">
            <a:off x="5831125" y="5073559"/>
            <a:ext cx="3038341" cy="1654810"/>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Nanum Square Round"/>
                <a:ea typeface="Nanum Square Round"/>
                <a:cs typeface="Nanum Square Round"/>
                <a:sym typeface="Nanum Square Round"/>
              </a:rPr>
              <a:t>프로젝트를 진행하며 새로운</a:t>
            </a:r>
            <a:r>
              <a:rPr lang="en-US" sz="1599">
                <a:solidFill>
                  <a:srgbClr val="000000"/>
                </a:solidFill>
                <a:latin typeface="Nanum Square Round"/>
                <a:ea typeface="Nanum Square Round"/>
                <a:cs typeface="Nanum Square Round"/>
                <a:sym typeface="Nanum Square Round"/>
              </a:rPr>
              <a:t> 기술과 협업의 중요성을 깊이 느꼈습니다. 어려움도 있었지만 문제를 해결해 나가는</a:t>
            </a:r>
            <a:r>
              <a:rPr lang="en-US" sz="1599">
                <a:solidFill>
                  <a:srgbClr val="000000"/>
                </a:solidFill>
                <a:latin typeface="Nanum Square Round"/>
                <a:ea typeface="Nanum Square Round"/>
                <a:cs typeface="Nanum Square Round"/>
                <a:sym typeface="Nanum Square Round"/>
              </a:rPr>
              <a:t> 과정에서 성장과 자신감을 얻었고, 앞으로도 도전하며 배우고 싶은 동기부여가 되었습니다.</a:t>
            </a:r>
          </a:p>
        </p:txBody>
      </p:sp>
      <p:sp>
        <p:nvSpPr>
          <p:cNvPr name="TextBox 45" id="45"/>
          <p:cNvSpPr txBox="true"/>
          <p:nvPr/>
        </p:nvSpPr>
        <p:spPr>
          <a:xfrm rot="0">
            <a:off x="9442694" y="5073559"/>
            <a:ext cx="3008501" cy="3312160"/>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Nanum Square Round"/>
                <a:ea typeface="Nanum Square Round"/>
                <a:cs typeface="Nanum Square Round"/>
                <a:sym typeface="Nanum Square Round"/>
              </a:rPr>
              <a:t>이번 프로젝트는 쏟아지는 버그와의 싸움, 그리고 팀원 간의 소통이라는 두 가지 큰 난</a:t>
            </a:r>
            <a:r>
              <a:rPr lang="en-US" sz="1599">
                <a:solidFill>
                  <a:srgbClr val="000000"/>
                </a:solidFill>
                <a:latin typeface="Nanum Square Round"/>
                <a:ea typeface="Nanum Square Round"/>
                <a:cs typeface="Nanum Square Round"/>
                <a:sym typeface="Nanum Square Round"/>
              </a:rPr>
              <a:t>관을 동시에 마주한 시간이었습니다. 기술적인 오류만큼이나 서로 다른 의견을 조율하는 과정 또한 치열했지만, '소통이 원활해야 문제 해결도 빨라진다'는 깨달음으로 적극적인 청취와 대화를 주도했습니다. 결과적으로 기술적인 성장은 물론, 가장 힘들었던 소통의 벽을 허물며 갈등을 시너지로 바꾸는 진정한 협업의 가치를 배울 수 있었습니다.</a:t>
            </a:r>
          </a:p>
        </p:txBody>
      </p:sp>
      <p:sp>
        <p:nvSpPr>
          <p:cNvPr name="TextBox 46" id="46"/>
          <p:cNvSpPr txBox="true"/>
          <p:nvPr/>
        </p:nvSpPr>
        <p:spPr>
          <a:xfrm rot="0">
            <a:off x="1946938" y="5073559"/>
            <a:ext cx="3550812" cy="3035935"/>
          </a:xfrm>
          <a:prstGeom prst="rect">
            <a:avLst/>
          </a:prstGeom>
        </p:spPr>
        <p:txBody>
          <a:bodyPr anchor="t" rtlCol="false" tIns="0" lIns="0" bIns="0" rIns="0">
            <a:spAutoFit/>
          </a:bodyPr>
          <a:lstStyle/>
          <a:p>
            <a:pPr algn="l">
              <a:lnSpc>
                <a:spcPts val="2239"/>
              </a:lnSpc>
            </a:pPr>
            <a:r>
              <a:rPr lang="en-US" sz="1599">
                <a:solidFill>
                  <a:srgbClr val="000000"/>
                </a:solidFill>
                <a:latin typeface="Nanum Square Round"/>
                <a:ea typeface="Nanum Square Round"/>
                <a:cs typeface="Nanum Square Round"/>
                <a:sym typeface="Nanum Square Round"/>
              </a:rPr>
              <a:t>팀 프로젝트 neighbus를 진행하며 팀장으로서 방향을 정하고 팀을 조율하는 과정이 쉽지는 않았지만</a:t>
            </a:r>
          </a:p>
          <a:p>
            <a:pPr algn="l">
              <a:lnSpc>
                <a:spcPts val="2239"/>
              </a:lnSpc>
            </a:pPr>
            <a:r>
              <a:rPr lang="en-US" sz="1599">
                <a:solidFill>
                  <a:srgbClr val="000000"/>
                </a:solidFill>
                <a:latin typeface="Nanum Square Round"/>
                <a:ea typeface="Nanum Square Round"/>
                <a:cs typeface="Nanum Square Round"/>
                <a:sym typeface="Nanum Square Round"/>
              </a:rPr>
              <a:t>그만큼</a:t>
            </a:r>
            <a:r>
              <a:rPr lang="en-US" sz="1599">
                <a:solidFill>
                  <a:srgbClr val="000000"/>
                </a:solidFill>
                <a:latin typeface="Nanum Square Round"/>
                <a:ea typeface="Nanum Square Round"/>
                <a:cs typeface="Nanum Square Round"/>
                <a:sym typeface="Nanum Square Round"/>
              </a:rPr>
              <a:t> 소통과 협업에 대해 많이 생각하게 되었고, 팀장으로서 책임감과 리더십을 느낄 수 있었습니다.</a:t>
            </a:r>
          </a:p>
          <a:p>
            <a:pPr algn="l">
              <a:lnSpc>
                <a:spcPts val="2239"/>
              </a:lnSpc>
            </a:pPr>
            <a:r>
              <a:rPr lang="en-US" sz="1599">
                <a:solidFill>
                  <a:srgbClr val="000000"/>
                </a:solidFill>
                <a:latin typeface="Nanum Square Round"/>
                <a:ea typeface="Nanum Square Round"/>
                <a:cs typeface="Nanum Square Round"/>
                <a:sym typeface="Nanum Square Round"/>
              </a:rPr>
              <a:t>팀</a:t>
            </a:r>
            <a:r>
              <a:rPr lang="en-US" sz="1599">
                <a:solidFill>
                  <a:srgbClr val="000000"/>
                </a:solidFill>
                <a:latin typeface="Nanum Square Round"/>
                <a:ea typeface="Nanum Square Round"/>
                <a:cs typeface="Nanum Square Round"/>
                <a:sym typeface="Nanum Square Round"/>
              </a:rPr>
              <a:t>원들과 함께 문제를 해결하며 성공적으로 마무리했다는 사실이 많이 뿌듯하네요.</a:t>
            </a:r>
          </a:p>
          <a:p>
            <a:pPr algn="l">
              <a:lnSpc>
                <a:spcPts val="2239"/>
              </a:lnSpc>
              <a:spcBef>
                <a:spcPct val="0"/>
              </a:spcBef>
            </a:pPr>
            <a:r>
              <a:rPr lang="en-US" sz="1599">
                <a:solidFill>
                  <a:srgbClr val="000000"/>
                </a:solidFill>
                <a:latin typeface="Nanum Square Round"/>
                <a:ea typeface="Nanum Square Round"/>
                <a:cs typeface="Nanum Square Round"/>
                <a:sym typeface="Nanum Square Round"/>
              </a:rPr>
              <a:t>기획부터 배포까지 경험하며 기술적인 부분에서도 한 단계 성장할 수 있었던 프로젝트였습니다.</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370545" y="5993700"/>
            <a:ext cx="3329868" cy="2760764"/>
          </a:xfrm>
          <a:custGeom>
            <a:avLst/>
            <a:gdLst/>
            <a:ahLst/>
            <a:cxnLst/>
            <a:rect r="r" b="b" t="t" l="l"/>
            <a:pathLst>
              <a:path h="2760764" w="3329868">
                <a:moveTo>
                  <a:pt x="0" y="0"/>
                </a:moveTo>
                <a:lnTo>
                  <a:pt x="3329869" y="0"/>
                </a:lnTo>
                <a:lnTo>
                  <a:pt x="3329869" y="2760764"/>
                </a:lnTo>
                <a:lnTo>
                  <a:pt x="0" y="27607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5704676" y="2919228"/>
            <a:ext cx="6783398" cy="2887704"/>
          </a:xfrm>
          <a:prstGeom prst="rect">
            <a:avLst/>
          </a:prstGeom>
        </p:spPr>
        <p:txBody>
          <a:bodyPr anchor="t" rtlCol="false" tIns="0" lIns="0" bIns="0" rIns="0">
            <a:spAutoFit/>
          </a:bodyPr>
          <a:lstStyle/>
          <a:p>
            <a:pPr algn="ctr" marL="0" indent="0" lvl="0">
              <a:lnSpc>
                <a:spcPts val="23535"/>
              </a:lnSpc>
              <a:spcBef>
                <a:spcPct val="0"/>
              </a:spcBef>
            </a:pPr>
            <a:r>
              <a:rPr lang="en-US" sz="16810">
                <a:solidFill>
                  <a:srgbClr val="000000"/>
                </a:solidFill>
                <a:latin typeface="TDTD강굴림"/>
                <a:ea typeface="TDTD강굴림"/>
                <a:cs typeface="TDTD강굴림"/>
                <a:sym typeface="TDTD강굴림"/>
              </a:rPr>
              <a:t>Q &amp; A</a:t>
            </a:r>
          </a:p>
        </p:txBody>
      </p:sp>
      <p:sp>
        <p:nvSpPr>
          <p:cNvPr name="TextBox 12" id="12"/>
          <p:cNvSpPr txBox="true"/>
          <p:nvPr/>
        </p:nvSpPr>
        <p:spPr>
          <a:xfrm rot="0">
            <a:off x="5871828" y="6054521"/>
            <a:ext cx="6639594" cy="530352"/>
          </a:xfrm>
          <a:prstGeom prst="rect">
            <a:avLst/>
          </a:prstGeom>
        </p:spPr>
        <p:txBody>
          <a:bodyPr anchor="t" rtlCol="false" tIns="0" lIns="0" bIns="0" rIns="0">
            <a:spAutoFit/>
          </a:bodyPr>
          <a:lstStyle/>
          <a:p>
            <a:pPr algn="ctr">
              <a:lnSpc>
                <a:spcPts val="4283"/>
              </a:lnSpc>
              <a:spcBef>
                <a:spcPct val="0"/>
              </a:spcBef>
            </a:pPr>
            <a:r>
              <a:rPr lang="en-US" sz="2799">
                <a:solidFill>
                  <a:srgbClr val="000000"/>
                </a:solidFill>
                <a:latin typeface="Nanum Square Round"/>
                <a:ea typeface="Nanum Square Round"/>
                <a:cs typeface="Nanum Square Round"/>
                <a:sym typeface="Nanum Square Round"/>
              </a:rPr>
              <a:t>프로젝트에 대해 궁금한 점은 질문해주세요</a:t>
            </a:r>
          </a:p>
        </p:txBody>
      </p:sp>
    </p:spTree>
  </p:cSld>
  <p:clrMapOvr>
    <a:masterClrMapping/>
  </p:clrMapOvr>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33855" y="4401208"/>
            <a:ext cx="4922380" cy="4260096"/>
          </a:xfrm>
          <a:custGeom>
            <a:avLst/>
            <a:gdLst/>
            <a:ahLst/>
            <a:cxnLst/>
            <a:rect r="r" b="b" t="t" l="l"/>
            <a:pathLst>
              <a:path h="4260096" w="4922380">
                <a:moveTo>
                  <a:pt x="0" y="0"/>
                </a:moveTo>
                <a:lnTo>
                  <a:pt x="4922380" y="0"/>
                </a:lnTo>
                <a:lnTo>
                  <a:pt x="4922380" y="4260096"/>
                </a:lnTo>
                <a:lnTo>
                  <a:pt x="0" y="42600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2151367" y="4654775"/>
            <a:ext cx="9867543" cy="1550809"/>
          </a:xfrm>
          <a:prstGeom prst="rect">
            <a:avLst/>
          </a:prstGeom>
        </p:spPr>
        <p:txBody>
          <a:bodyPr anchor="t" rtlCol="false" tIns="0" lIns="0" bIns="0" rIns="0">
            <a:spAutoFit/>
          </a:bodyPr>
          <a:lstStyle/>
          <a:p>
            <a:pPr algn="l" marL="0" indent="0" lvl="0">
              <a:lnSpc>
                <a:spcPts val="12697"/>
              </a:lnSpc>
              <a:spcBef>
                <a:spcPct val="0"/>
              </a:spcBef>
            </a:pPr>
            <a:r>
              <a:rPr lang="en-US" sz="9069" strike="noStrike" u="none">
                <a:solidFill>
                  <a:srgbClr val="000000"/>
                </a:solidFill>
                <a:latin typeface="TDTD강굴림"/>
                <a:ea typeface="TDTD강굴림"/>
                <a:cs typeface="TDTD강굴림"/>
                <a:sym typeface="TDTD강굴림"/>
              </a:rPr>
              <a:t>감사합니다</a:t>
            </a:r>
          </a:p>
        </p:txBody>
      </p:sp>
      <p:sp>
        <p:nvSpPr>
          <p:cNvPr id="12" name=""/>
          <p:cNvSpPr txBox="1"/>
          <p:nvPr/>
        </p:nvSpPr>
        <p:spPr>
          <a:xfrm>
            <a:off x="2185035" y="7479030"/>
            <a:ext cx="4450080" cy="910590"/>
          </a:xfrm>
          <a:prstGeom prst="rect">
            <a:avLst/>
          </a:prstGeom>
        </p:spPr>
        <p:txBody>
          <a:bodyPr wrap="none">
            <a:spAutoFit/>
          </a:bodyPr>
          <a:p>
            <a:pPr>
              <a:defRPr/>
            </a:pPr>
            <a:r>
              <a:rPr lang="en-US" altLang="ko-KR" b="1"/>
              <a:t>GitHub Repository</a:t>
            </a:r>
            <a:br>
              <a:rPr lang="ko-KR" altLang="en-US">
                <a:hlinkClick r:id="rId6"/>
              </a:rPr>
            </a:br>
            <a:r>
              <a:rPr lang="en-US" altLang="ko-KR">
                <a:hlinkClick r:id="rId6"/>
              </a:rPr>
              <a:t>https://github.com/wjdgkr3386/Neighbus</a:t>
            </a:r>
            <a:endParaRPr lang="en-US" altLang="ko-KR"/>
          </a:p>
          <a:p>
            <a:pPr>
              <a:defRPr/>
            </a:pPr>
            <a:r>
              <a:rPr lang="en-US" altLang="ko-KR">
                <a:hlinkClick r:id="rId7"/>
              </a:rPr>
              <a:t>https://github.com/wjdgkr3386/neighbusapp</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689008" y="3501191"/>
            <a:ext cx="3124528" cy="1561097"/>
            <a:chOff x="0" y="0"/>
            <a:chExt cx="4166037" cy="2081463"/>
          </a:xfrm>
        </p:grpSpPr>
        <p:grpSp>
          <p:nvGrpSpPr>
            <p:cNvPr name="Group 11" id="11"/>
            <p:cNvGrpSpPr/>
            <p:nvPr/>
          </p:nvGrpSpPr>
          <p:grpSpPr>
            <a:xfrm rot="0">
              <a:off x="0" y="520382"/>
              <a:ext cx="3027771" cy="654356"/>
              <a:chOff x="0" y="0"/>
              <a:chExt cx="932683" cy="201570"/>
            </a:xfrm>
          </p:grpSpPr>
          <p:sp>
            <p:nvSpPr>
              <p:cNvPr name="Freeform 12" id="12"/>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13" id="13"/>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084575" y="0"/>
              <a:ext cx="2081463" cy="20814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06" t="-3432" r="-1491" b="-35097"/>
                </a:stretch>
              </a:blipFill>
              <a:ln w="38100" cap="sq">
                <a:solidFill>
                  <a:srgbClr val="000000"/>
                </a:solidFill>
                <a:prstDash val="solid"/>
                <a:miter/>
              </a:ln>
            </p:spPr>
          </p:sp>
        </p:grpSp>
        <p:sp>
          <p:nvSpPr>
            <p:cNvPr name="TextBox 16" id="16"/>
            <p:cNvSpPr txBox="true"/>
            <p:nvPr/>
          </p:nvSpPr>
          <p:spPr>
            <a:xfrm rot="0">
              <a:off x="98031" y="553516"/>
              <a:ext cx="1620072" cy="513112"/>
            </a:xfrm>
            <a:prstGeom prst="rect">
              <a:avLst/>
            </a:prstGeom>
          </p:spPr>
          <p:txBody>
            <a:bodyPr anchor="t" rtlCol="false" tIns="0" lIns="0" bIns="0" rIns="0">
              <a:spAutoFit/>
            </a:bodyPr>
            <a:lstStyle/>
            <a:p>
              <a:pPr algn="r" marL="0" indent="0" lvl="0">
                <a:lnSpc>
                  <a:spcPts val="3237"/>
                </a:lnSpc>
                <a:spcBef>
                  <a:spcPct val="0"/>
                </a:spcBef>
              </a:pPr>
              <a:r>
                <a:rPr lang="en-US" b="true" sz="2116" spc="440">
                  <a:solidFill>
                    <a:srgbClr val="FFFFFF"/>
                  </a:solidFill>
                  <a:latin typeface="Nanum Square Round Bold"/>
                  <a:ea typeface="Nanum Square Round Bold"/>
                  <a:cs typeface="Nanum Square Round Bold"/>
                  <a:sym typeface="Nanum Square Round Bold"/>
                </a:rPr>
                <a:t>김정학</a:t>
              </a:r>
            </a:p>
          </p:txBody>
        </p:sp>
        <p:sp>
          <p:nvSpPr>
            <p:cNvPr name="TextBox 17" id="17"/>
            <p:cNvSpPr txBox="true"/>
            <p:nvPr/>
          </p:nvSpPr>
          <p:spPr>
            <a:xfrm rot="0">
              <a:off x="98031" y="1239822"/>
              <a:ext cx="1858186" cy="346171"/>
            </a:xfrm>
            <a:prstGeom prst="rect">
              <a:avLst/>
            </a:prstGeom>
          </p:spPr>
          <p:txBody>
            <a:bodyPr anchor="t" rtlCol="false" tIns="0" lIns="0" bIns="0" rIns="0">
              <a:spAutoFit/>
            </a:bodyPr>
            <a:lstStyle/>
            <a:p>
              <a:pPr algn="r">
                <a:lnSpc>
                  <a:spcPts val="2158"/>
                </a:lnSpc>
                <a:spcBef>
                  <a:spcPct val="0"/>
                </a:spcBef>
              </a:pPr>
              <a:r>
                <a:rPr lang="en-US" sz="1410">
                  <a:solidFill>
                    <a:srgbClr val="000000"/>
                  </a:solidFill>
                  <a:latin typeface="Nanum Square Round"/>
                  <a:ea typeface="Nanum Square Round"/>
                  <a:cs typeface="Nanum Square Round"/>
                  <a:sym typeface="Nanum Square Round"/>
                </a:rPr>
                <a:t>팀장</a:t>
              </a:r>
            </a:p>
          </p:txBody>
        </p:sp>
      </p:grpSp>
      <p:grpSp>
        <p:nvGrpSpPr>
          <p:cNvPr name="Group 18" id="18"/>
          <p:cNvGrpSpPr/>
          <p:nvPr/>
        </p:nvGrpSpPr>
        <p:grpSpPr>
          <a:xfrm rot="0">
            <a:off x="5360512" y="3501191"/>
            <a:ext cx="3124528" cy="1561097"/>
            <a:chOff x="0" y="0"/>
            <a:chExt cx="4166037" cy="2081463"/>
          </a:xfrm>
        </p:grpSpPr>
        <p:grpSp>
          <p:nvGrpSpPr>
            <p:cNvPr name="Group 19" id="19"/>
            <p:cNvGrpSpPr/>
            <p:nvPr/>
          </p:nvGrpSpPr>
          <p:grpSpPr>
            <a:xfrm rot="0">
              <a:off x="0" y="520382"/>
              <a:ext cx="3027771" cy="654356"/>
              <a:chOff x="0" y="0"/>
              <a:chExt cx="932683" cy="201570"/>
            </a:xfrm>
          </p:grpSpPr>
          <p:sp>
            <p:nvSpPr>
              <p:cNvPr name="Freeform 20" id="20"/>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21" id="21"/>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2084575" y="0"/>
              <a:ext cx="2081463" cy="208146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4801" r="0" b="-14801"/>
                </a:stretch>
              </a:blipFill>
              <a:ln w="38100" cap="sq">
                <a:solidFill>
                  <a:srgbClr val="000000"/>
                </a:solidFill>
                <a:prstDash val="solid"/>
                <a:miter/>
              </a:ln>
            </p:spPr>
          </p:sp>
        </p:grpSp>
        <p:sp>
          <p:nvSpPr>
            <p:cNvPr name="TextBox 24" id="24"/>
            <p:cNvSpPr txBox="true"/>
            <p:nvPr/>
          </p:nvSpPr>
          <p:spPr>
            <a:xfrm rot="0">
              <a:off x="98031" y="553516"/>
              <a:ext cx="1620072" cy="513112"/>
            </a:xfrm>
            <a:prstGeom prst="rect">
              <a:avLst/>
            </a:prstGeom>
          </p:spPr>
          <p:txBody>
            <a:bodyPr anchor="t" rtlCol="false" tIns="0" lIns="0" bIns="0" rIns="0">
              <a:spAutoFit/>
            </a:bodyPr>
            <a:lstStyle/>
            <a:p>
              <a:pPr algn="r" marL="0" indent="0" lvl="0">
                <a:lnSpc>
                  <a:spcPts val="3237"/>
                </a:lnSpc>
                <a:spcBef>
                  <a:spcPct val="0"/>
                </a:spcBef>
              </a:pPr>
              <a:r>
                <a:rPr lang="en-US" b="true" sz="2116" spc="440">
                  <a:solidFill>
                    <a:srgbClr val="FFFFFF"/>
                  </a:solidFill>
                  <a:latin typeface="Nanum Square Round Bold"/>
                  <a:ea typeface="Nanum Square Round Bold"/>
                  <a:cs typeface="Nanum Square Round Bold"/>
                  <a:sym typeface="Nanum Square Round Bold"/>
                </a:rPr>
                <a:t>김기현</a:t>
              </a:r>
            </a:p>
          </p:txBody>
        </p:sp>
        <p:sp>
          <p:nvSpPr>
            <p:cNvPr name="TextBox 25" id="25"/>
            <p:cNvSpPr txBox="true"/>
            <p:nvPr/>
          </p:nvSpPr>
          <p:spPr>
            <a:xfrm rot="0">
              <a:off x="98031" y="1239822"/>
              <a:ext cx="1858186" cy="346171"/>
            </a:xfrm>
            <a:prstGeom prst="rect">
              <a:avLst/>
            </a:prstGeom>
          </p:spPr>
          <p:txBody>
            <a:bodyPr anchor="t" rtlCol="false" tIns="0" lIns="0" bIns="0" rIns="0">
              <a:spAutoFit/>
            </a:bodyPr>
            <a:lstStyle/>
            <a:p>
              <a:pPr algn="r">
                <a:lnSpc>
                  <a:spcPts val="2158"/>
                </a:lnSpc>
                <a:spcBef>
                  <a:spcPct val="0"/>
                </a:spcBef>
              </a:pPr>
              <a:r>
                <a:rPr lang="en-US" sz="1410">
                  <a:solidFill>
                    <a:srgbClr val="000000"/>
                  </a:solidFill>
                  <a:latin typeface="Nanum Square Round"/>
                  <a:ea typeface="Nanum Square Round"/>
                  <a:cs typeface="Nanum Square Round"/>
                  <a:sym typeface="Nanum Square Round"/>
                </a:rPr>
                <a:t>팀원</a:t>
              </a:r>
            </a:p>
          </p:txBody>
        </p:sp>
      </p:grpSp>
      <p:grpSp>
        <p:nvGrpSpPr>
          <p:cNvPr name="Group 26" id="26"/>
          <p:cNvGrpSpPr/>
          <p:nvPr/>
        </p:nvGrpSpPr>
        <p:grpSpPr>
          <a:xfrm rot="0">
            <a:off x="9027965" y="3501191"/>
            <a:ext cx="3124528" cy="1561097"/>
            <a:chOff x="0" y="0"/>
            <a:chExt cx="4166037" cy="2081463"/>
          </a:xfrm>
        </p:grpSpPr>
        <p:grpSp>
          <p:nvGrpSpPr>
            <p:cNvPr name="Group 27" id="27"/>
            <p:cNvGrpSpPr/>
            <p:nvPr/>
          </p:nvGrpSpPr>
          <p:grpSpPr>
            <a:xfrm rot="0">
              <a:off x="0" y="520382"/>
              <a:ext cx="3027771" cy="654356"/>
              <a:chOff x="0" y="0"/>
              <a:chExt cx="932683" cy="201570"/>
            </a:xfrm>
          </p:grpSpPr>
          <p:sp>
            <p:nvSpPr>
              <p:cNvPr name="Freeform 28" id="28"/>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29" id="29"/>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2084575" y="0"/>
              <a:ext cx="2081463" cy="208146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4308" r="0" b="-14308"/>
                </a:stretch>
              </a:blipFill>
              <a:ln w="38100" cap="sq">
                <a:solidFill>
                  <a:srgbClr val="000000"/>
                </a:solidFill>
                <a:prstDash val="solid"/>
                <a:miter/>
              </a:ln>
            </p:spPr>
          </p:sp>
        </p:grpSp>
        <p:sp>
          <p:nvSpPr>
            <p:cNvPr name="TextBox 32" id="32"/>
            <p:cNvSpPr txBox="true"/>
            <p:nvPr/>
          </p:nvSpPr>
          <p:spPr>
            <a:xfrm rot="0">
              <a:off x="98031" y="553516"/>
              <a:ext cx="1620072" cy="513112"/>
            </a:xfrm>
            <a:prstGeom prst="rect">
              <a:avLst/>
            </a:prstGeom>
          </p:spPr>
          <p:txBody>
            <a:bodyPr anchor="t" rtlCol="false" tIns="0" lIns="0" bIns="0" rIns="0">
              <a:spAutoFit/>
            </a:bodyPr>
            <a:lstStyle/>
            <a:p>
              <a:pPr algn="r" marL="0" indent="0" lvl="0">
                <a:lnSpc>
                  <a:spcPts val="3237"/>
                </a:lnSpc>
                <a:spcBef>
                  <a:spcPct val="0"/>
                </a:spcBef>
              </a:pPr>
              <a:r>
                <a:rPr lang="en-US" b="true" sz="2116" spc="440">
                  <a:solidFill>
                    <a:srgbClr val="FFFFFF"/>
                  </a:solidFill>
                  <a:latin typeface="Nanum Square Round Bold"/>
                  <a:ea typeface="Nanum Square Round Bold"/>
                  <a:cs typeface="Nanum Square Round Bold"/>
                  <a:sym typeface="Nanum Square Round Bold"/>
                </a:rPr>
                <a:t>서재민</a:t>
              </a:r>
            </a:p>
          </p:txBody>
        </p:sp>
        <p:sp>
          <p:nvSpPr>
            <p:cNvPr name="TextBox 33" id="33"/>
            <p:cNvSpPr txBox="true"/>
            <p:nvPr/>
          </p:nvSpPr>
          <p:spPr>
            <a:xfrm rot="0">
              <a:off x="98031" y="1239822"/>
              <a:ext cx="1858186" cy="346171"/>
            </a:xfrm>
            <a:prstGeom prst="rect">
              <a:avLst/>
            </a:prstGeom>
          </p:spPr>
          <p:txBody>
            <a:bodyPr anchor="t" rtlCol="false" tIns="0" lIns="0" bIns="0" rIns="0">
              <a:spAutoFit/>
            </a:bodyPr>
            <a:lstStyle/>
            <a:p>
              <a:pPr algn="r">
                <a:lnSpc>
                  <a:spcPts val="2158"/>
                </a:lnSpc>
                <a:spcBef>
                  <a:spcPct val="0"/>
                </a:spcBef>
              </a:pPr>
              <a:r>
                <a:rPr lang="en-US" sz="1410">
                  <a:solidFill>
                    <a:srgbClr val="000000"/>
                  </a:solidFill>
                  <a:latin typeface="Nanum Square Round"/>
                  <a:ea typeface="Nanum Square Round"/>
                  <a:cs typeface="Nanum Square Round"/>
                  <a:sym typeface="Nanum Square Round"/>
                </a:rPr>
                <a:t>팀원</a:t>
              </a:r>
            </a:p>
          </p:txBody>
        </p:sp>
      </p:grpSp>
      <p:grpSp>
        <p:nvGrpSpPr>
          <p:cNvPr name="Group 34" id="34"/>
          <p:cNvGrpSpPr/>
          <p:nvPr/>
        </p:nvGrpSpPr>
        <p:grpSpPr>
          <a:xfrm rot="0">
            <a:off x="12695418" y="3501191"/>
            <a:ext cx="3124528" cy="1561097"/>
            <a:chOff x="0" y="0"/>
            <a:chExt cx="4166037" cy="2081463"/>
          </a:xfrm>
        </p:grpSpPr>
        <p:grpSp>
          <p:nvGrpSpPr>
            <p:cNvPr name="Group 35" id="35"/>
            <p:cNvGrpSpPr/>
            <p:nvPr/>
          </p:nvGrpSpPr>
          <p:grpSpPr>
            <a:xfrm rot="0">
              <a:off x="0" y="520382"/>
              <a:ext cx="3027771" cy="654356"/>
              <a:chOff x="0" y="0"/>
              <a:chExt cx="932683" cy="201570"/>
            </a:xfrm>
          </p:grpSpPr>
          <p:sp>
            <p:nvSpPr>
              <p:cNvPr name="Freeform 36" id="36"/>
              <p:cNvSpPr/>
              <p:nvPr/>
            </p:nvSpPr>
            <p:spPr>
              <a:xfrm flipH="false" flipV="false" rot="0">
                <a:off x="0" y="0"/>
                <a:ext cx="932683" cy="201570"/>
              </a:xfrm>
              <a:custGeom>
                <a:avLst/>
                <a:gdLst/>
                <a:ahLst/>
                <a:cxnLst/>
                <a:rect r="r" b="b" t="t" l="l"/>
                <a:pathLst>
                  <a:path h="201570" w="932683">
                    <a:moveTo>
                      <a:pt x="94006" y="0"/>
                    </a:moveTo>
                    <a:lnTo>
                      <a:pt x="838676" y="0"/>
                    </a:lnTo>
                    <a:cubicBezTo>
                      <a:pt x="863608" y="0"/>
                      <a:pt x="887519" y="9904"/>
                      <a:pt x="905149" y="27534"/>
                    </a:cubicBezTo>
                    <a:cubicBezTo>
                      <a:pt x="922778" y="45163"/>
                      <a:pt x="932683" y="69074"/>
                      <a:pt x="932683" y="94006"/>
                    </a:cubicBezTo>
                    <a:lnTo>
                      <a:pt x="932683" y="107563"/>
                    </a:lnTo>
                    <a:cubicBezTo>
                      <a:pt x="932683" y="132495"/>
                      <a:pt x="922778" y="156406"/>
                      <a:pt x="905149" y="174036"/>
                    </a:cubicBezTo>
                    <a:cubicBezTo>
                      <a:pt x="887519" y="191665"/>
                      <a:pt x="863608" y="201570"/>
                      <a:pt x="838676" y="201570"/>
                    </a:cubicBezTo>
                    <a:lnTo>
                      <a:pt x="94006" y="201570"/>
                    </a:lnTo>
                    <a:cubicBezTo>
                      <a:pt x="69074" y="201570"/>
                      <a:pt x="45163" y="191665"/>
                      <a:pt x="27534" y="174036"/>
                    </a:cubicBezTo>
                    <a:cubicBezTo>
                      <a:pt x="9904" y="156406"/>
                      <a:pt x="0" y="132495"/>
                      <a:pt x="0" y="107563"/>
                    </a:cubicBezTo>
                    <a:lnTo>
                      <a:pt x="0" y="94006"/>
                    </a:lnTo>
                    <a:cubicBezTo>
                      <a:pt x="0" y="69074"/>
                      <a:pt x="9904" y="45163"/>
                      <a:pt x="27534" y="27534"/>
                    </a:cubicBezTo>
                    <a:cubicBezTo>
                      <a:pt x="45163" y="9904"/>
                      <a:pt x="69074" y="0"/>
                      <a:pt x="94006" y="0"/>
                    </a:cubicBezTo>
                    <a:close/>
                  </a:path>
                </a:pathLst>
              </a:custGeom>
              <a:solidFill>
                <a:srgbClr val="000000"/>
              </a:solidFill>
              <a:ln cap="rnd">
                <a:noFill/>
                <a:prstDash val="solid"/>
                <a:round/>
              </a:ln>
            </p:spPr>
          </p:sp>
          <p:sp>
            <p:nvSpPr>
              <p:cNvPr name="TextBox 37" id="37"/>
              <p:cNvSpPr txBox="true"/>
              <p:nvPr/>
            </p:nvSpPr>
            <p:spPr>
              <a:xfrm>
                <a:off x="0" y="-47625"/>
                <a:ext cx="932683" cy="249195"/>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2084575" y="0"/>
              <a:ext cx="2081463" cy="208146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35121" r="0" b="-10333"/>
                </a:stretch>
              </a:blipFill>
              <a:ln w="38100" cap="sq">
                <a:solidFill>
                  <a:srgbClr val="000000"/>
                </a:solidFill>
                <a:prstDash val="solid"/>
                <a:miter/>
              </a:ln>
            </p:spPr>
          </p:sp>
        </p:grpSp>
        <p:sp>
          <p:nvSpPr>
            <p:cNvPr name="TextBox 40" id="40"/>
            <p:cNvSpPr txBox="true"/>
            <p:nvPr/>
          </p:nvSpPr>
          <p:spPr>
            <a:xfrm rot="0">
              <a:off x="98031" y="553516"/>
              <a:ext cx="1620072" cy="513112"/>
            </a:xfrm>
            <a:prstGeom prst="rect">
              <a:avLst/>
            </a:prstGeom>
          </p:spPr>
          <p:txBody>
            <a:bodyPr anchor="t" rtlCol="false" tIns="0" lIns="0" bIns="0" rIns="0">
              <a:spAutoFit/>
            </a:bodyPr>
            <a:lstStyle/>
            <a:p>
              <a:pPr algn="r" marL="0" indent="0" lvl="0">
                <a:lnSpc>
                  <a:spcPts val="3237"/>
                </a:lnSpc>
                <a:spcBef>
                  <a:spcPct val="0"/>
                </a:spcBef>
              </a:pPr>
              <a:r>
                <a:rPr lang="en-US" b="true" sz="2116" spc="440">
                  <a:solidFill>
                    <a:srgbClr val="FFFFFF"/>
                  </a:solidFill>
                  <a:latin typeface="Nanum Square Round Bold"/>
                  <a:ea typeface="Nanum Square Round Bold"/>
                  <a:cs typeface="Nanum Square Round Bold"/>
                  <a:sym typeface="Nanum Square Round Bold"/>
                </a:rPr>
                <a:t>이민규</a:t>
              </a:r>
            </a:p>
          </p:txBody>
        </p:sp>
        <p:sp>
          <p:nvSpPr>
            <p:cNvPr name="TextBox 41" id="41"/>
            <p:cNvSpPr txBox="true"/>
            <p:nvPr/>
          </p:nvSpPr>
          <p:spPr>
            <a:xfrm rot="0">
              <a:off x="98031" y="1239822"/>
              <a:ext cx="1858186" cy="346171"/>
            </a:xfrm>
            <a:prstGeom prst="rect">
              <a:avLst/>
            </a:prstGeom>
          </p:spPr>
          <p:txBody>
            <a:bodyPr anchor="t" rtlCol="false" tIns="0" lIns="0" bIns="0" rIns="0">
              <a:spAutoFit/>
            </a:bodyPr>
            <a:lstStyle/>
            <a:p>
              <a:pPr algn="r">
                <a:lnSpc>
                  <a:spcPts val="2158"/>
                </a:lnSpc>
                <a:spcBef>
                  <a:spcPct val="0"/>
                </a:spcBef>
              </a:pPr>
              <a:r>
                <a:rPr lang="en-US" sz="1410">
                  <a:solidFill>
                    <a:srgbClr val="000000"/>
                  </a:solidFill>
                  <a:latin typeface="Nanum Square Round"/>
                  <a:ea typeface="Nanum Square Round"/>
                  <a:cs typeface="Nanum Square Round"/>
                  <a:sym typeface="Nanum Square Round"/>
                </a:rPr>
                <a:t>팀원</a:t>
              </a:r>
            </a:p>
          </p:txBody>
        </p:sp>
      </p:grpSp>
      <p:sp>
        <p:nvSpPr>
          <p:cNvPr name="TextBox 42" id="42"/>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역할 분담</a:t>
            </a:r>
          </a:p>
        </p:txBody>
      </p:sp>
      <p:sp>
        <p:nvSpPr>
          <p:cNvPr name="TextBox 43" id="43"/>
          <p:cNvSpPr txBox="true"/>
          <p:nvPr/>
        </p:nvSpPr>
        <p:spPr>
          <a:xfrm rot="0">
            <a:off x="12829758" y="5224688"/>
            <a:ext cx="3488199" cy="1931035"/>
          </a:xfrm>
          <a:prstGeom prst="rect">
            <a:avLst/>
          </a:prstGeom>
        </p:spPr>
        <p:txBody>
          <a:bodyPr anchor="t" rtlCol="false" tIns="0" lIns="0" bIns="0" rIns="0">
            <a:spAutoFit/>
          </a:bodyPr>
          <a:lstStyle/>
          <a:p>
            <a:pPr algn="ctr">
              <a:lnSpc>
                <a:spcPts val="2239"/>
              </a:lnSpc>
            </a:pPr>
            <a:r>
              <a:rPr lang="en-US" sz="1599">
                <a:solidFill>
                  <a:srgbClr val="000000"/>
                </a:solidFill>
                <a:latin typeface="Nanum Square Round"/>
                <a:ea typeface="Nanum Square Round"/>
                <a:cs typeface="Nanum Square Round"/>
                <a:sym typeface="Nanum Square Round"/>
              </a:rPr>
              <a:t>( 웹 소켓 &amp; API)</a:t>
            </a:r>
          </a:p>
          <a:p>
            <a:pPr algn="ctr">
              <a:lnSpc>
                <a:spcPts val="2239"/>
              </a:lnSpc>
            </a:pP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동아리 </a:t>
            </a:r>
            <a:r>
              <a:rPr lang="en-US" sz="1599">
                <a:solidFill>
                  <a:srgbClr val="000000"/>
                </a:solidFill>
                <a:latin typeface="Nanum Square Round"/>
                <a:ea typeface="Nanum Square Round"/>
                <a:cs typeface="Nanum Square Round"/>
                <a:sym typeface="Nanum Square Round"/>
              </a:rPr>
              <a:t>생성 및 모임 참여</a:t>
            </a:r>
            <a:r>
              <a:rPr lang="en-US" sz="1599">
                <a:solidFill>
                  <a:srgbClr val="000000"/>
                </a:solidFill>
                <a:latin typeface="Nanum Square Round"/>
                <a:ea typeface="Nanum Square Round"/>
                <a:cs typeface="Nanum Square Round"/>
                <a:sym typeface="Nanum Square Round"/>
              </a:rPr>
              <a:t> </a:t>
            </a:r>
            <a:r>
              <a:rPr lang="en-US" sz="1599">
                <a:solidFill>
                  <a:srgbClr val="000000"/>
                </a:solidFill>
                <a:latin typeface="Nanum Square Round"/>
                <a:ea typeface="Nanum Square Round"/>
                <a:cs typeface="Nanum Square Round"/>
                <a:sym typeface="Nanum Square Round"/>
              </a:rPr>
              <a:t>핵심</a:t>
            </a:r>
            <a:r>
              <a:rPr lang="en-US" sz="1599">
                <a:solidFill>
                  <a:srgbClr val="000000"/>
                </a:solidFill>
                <a:latin typeface="Nanum Square Round"/>
                <a:ea typeface="Nanum Square Round"/>
                <a:cs typeface="Nanum Square Round"/>
                <a:sym typeface="Nanum Square Round"/>
              </a:rPr>
              <a:t> </a:t>
            </a:r>
            <a:r>
              <a:rPr lang="en-US" sz="1599">
                <a:solidFill>
                  <a:srgbClr val="000000"/>
                </a:solidFill>
                <a:latin typeface="Nanum Square Round"/>
                <a:ea typeface="Nanum Square Round"/>
                <a:cs typeface="Nanum Square Round"/>
                <a:sym typeface="Nanum Square Round"/>
              </a:rPr>
              <a:t>로직</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Spring</a:t>
            </a:r>
            <a:r>
              <a:rPr lang="en-US" sz="1599">
                <a:solidFill>
                  <a:srgbClr val="000000"/>
                </a:solidFill>
                <a:latin typeface="Nanum Square Round"/>
                <a:ea typeface="Nanum Square Round"/>
                <a:cs typeface="Nanum Square Round"/>
                <a:sym typeface="Nanum Square Round"/>
              </a:rPr>
              <a:t> AI (GPT) 챗봇 서비스 구현</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Google</a:t>
            </a:r>
            <a:r>
              <a:rPr lang="en-US" sz="1599">
                <a:solidFill>
                  <a:srgbClr val="000000"/>
                </a:solidFill>
                <a:latin typeface="Nanum Square Round"/>
                <a:ea typeface="Nanum Square Round"/>
                <a:cs typeface="Nanum Square Round"/>
                <a:sym typeface="Nanum Square Round"/>
              </a:rPr>
              <a:t> </a:t>
            </a:r>
            <a:r>
              <a:rPr lang="en-US" sz="1599">
                <a:solidFill>
                  <a:srgbClr val="000000"/>
                </a:solidFill>
                <a:latin typeface="Nanum Square Round"/>
                <a:ea typeface="Nanum Square Round"/>
                <a:cs typeface="Nanum Square Round"/>
                <a:sym typeface="Nanum Square Round"/>
              </a:rPr>
              <a:t>Maps</a:t>
            </a:r>
            <a:r>
              <a:rPr lang="en-US" sz="1599">
                <a:solidFill>
                  <a:srgbClr val="000000"/>
                </a:solidFill>
                <a:latin typeface="Nanum Square Round"/>
                <a:ea typeface="Nanum Square Round"/>
                <a:cs typeface="Nanum Square Round"/>
                <a:sym typeface="Nanum Square Round"/>
              </a:rPr>
              <a:t> API </a:t>
            </a:r>
            <a:r>
              <a:rPr lang="en-US" sz="1599">
                <a:solidFill>
                  <a:srgbClr val="000000"/>
                </a:solidFill>
                <a:latin typeface="Nanum Square Round"/>
                <a:ea typeface="Nanum Square Round"/>
                <a:cs typeface="Nanum Square Round"/>
                <a:sym typeface="Nanum Square Round"/>
              </a:rPr>
              <a:t>위치 기반 </a:t>
            </a:r>
            <a:r>
              <a:rPr lang="en-US" sz="1599">
                <a:solidFill>
                  <a:srgbClr val="000000"/>
                </a:solidFill>
                <a:latin typeface="Nanum Square Round"/>
                <a:ea typeface="Nanum Square Round"/>
                <a:cs typeface="Nanum Square Round"/>
                <a:sym typeface="Nanum Square Round"/>
              </a:rPr>
              <a:t>연동</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OAuth2 </a:t>
            </a:r>
            <a:r>
              <a:rPr lang="en-US" sz="1599">
                <a:solidFill>
                  <a:srgbClr val="000000"/>
                </a:solidFill>
                <a:latin typeface="Nanum Square Round"/>
                <a:ea typeface="Nanum Square Round"/>
                <a:cs typeface="Nanum Square Round"/>
                <a:sym typeface="Nanum Square Round"/>
              </a:rPr>
              <a:t>(Google) </a:t>
            </a:r>
            <a:r>
              <a:rPr lang="en-US" sz="1599">
                <a:solidFill>
                  <a:srgbClr val="000000"/>
                </a:solidFill>
                <a:latin typeface="Nanum Square Round"/>
                <a:ea typeface="Nanum Square Round"/>
                <a:cs typeface="Nanum Square Round"/>
                <a:sym typeface="Nanum Square Round"/>
              </a:rPr>
              <a:t>소셜 로그인 구현</a:t>
            </a:r>
          </a:p>
          <a:p>
            <a:pPr algn="l" marL="345439" indent="-172720" lvl="1">
              <a:lnSpc>
                <a:spcPts val="2239"/>
              </a:lnSpc>
              <a:spcBef>
                <a:spcPct val="0"/>
              </a:spcBef>
              <a:buFont typeface="Arial"/>
              <a:buChar char="•"/>
            </a:pPr>
            <a:r>
              <a:rPr lang="en-US" sz="1599">
                <a:solidFill>
                  <a:srgbClr val="000000"/>
                </a:solidFill>
                <a:latin typeface="Nanum Square Round"/>
                <a:ea typeface="Nanum Square Round"/>
                <a:cs typeface="Nanum Square Round"/>
                <a:sym typeface="Nanum Square Round"/>
              </a:rPr>
              <a:t>WebSocket 기반 실시간 통신 환경</a:t>
            </a:r>
          </a:p>
        </p:txBody>
      </p:sp>
      <p:sp>
        <p:nvSpPr>
          <p:cNvPr name="TextBox 44" id="44"/>
          <p:cNvSpPr txBox="true"/>
          <p:nvPr/>
        </p:nvSpPr>
        <p:spPr>
          <a:xfrm rot="0">
            <a:off x="5328827" y="5224688"/>
            <a:ext cx="3187898" cy="1931035"/>
          </a:xfrm>
          <a:prstGeom prst="rect">
            <a:avLst/>
          </a:prstGeom>
        </p:spPr>
        <p:txBody>
          <a:bodyPr anchor="t" rtlCol="false" tIns="0" lIns="0" bIns="0" rIns="0">
            <a:spAutoFit/>
          </a:bodyPr>
          <a:lstStyle/>
          <a:p>
            <a:pPr algn="ctr">
              <a:lnSpc>
                <a:spcPts val="2239"/>
              </a:lnSpc>
            </a:pPr>
            <a:r>
              <a:rPr lang="en-US" sz="1599">
                <a:solidFill>
                  <a:srgbClr val="000000"/>
                </a:solidFill>
                <a:latin typeface="Nanum Square Round"/>
                <a:ea typeface="Nanum Square Round"/>
                <a:cs typeface="Nanum Square Round"/>
                <a:sym typeface="Nanum Square Round"/>
              </a:rPr>
              <a:t>( 자료수집 &amp; Q A)</a:t>
            </a:r>
          </a:p>
          <a:p>
            <a:pPr algn="ctr">
              <a:lnSpc>
                <a:spcPts val="2239"/>
              </a:lnSpc>
            </a:pP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회원가입 및 이메일 로그인 로직</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자유게시판 CRUD 기능 완벽 구현</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갤러리 및 다중 이미지 업로드 처리</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댓글 및 계층형 대댓글 시스템 개발</a:t>
            </a:r>
          </a:p>
          <a:p>
            <a:pPr algn="l" marL="345439" indent="-172720" lvl="1">
              <a:lnSpc>
                <a:spcPts val="2239"/>
              </a:lnSpc>
              <a:spcBef>
                <a:spcPct val="0"/>
              </a:spcBef>
              <a:buFont typeface="Arial"/>
              <a:buChar char="•"/>
            </a:pPr>
            <a:r>
              <a:rPr lang="en-US" sz="1599">
                <a:solidFill>
                  <a:srgbClr val="000000"/>
                </a:solidFill>
                <a:latin typeface="Nanum Square Round"/>
                <a:ea typeface="Nanum Square Round"/>
                <a:cs typeface="Nanum Square Round"/>
                <a:sym typeface="Nanum Square Round"/>
              </a:rPr>
              <a:t>게시글 검색 및 페이지네이션 처리</a:t>
            </a:r>
          </a:p>
        </p:txBody>
      </p:sp>
      <p:sp>
        <p:nvSpPr>
          <p:cNvPr name="TextBox 45" id="45"/>
          <p:cNvSpPr txBox="true"/>
          <p:nvPr/>
        </p:nvSpPr>
        <p:spPr>
          <a:xfrm rot="0">
            <a:off x="8693601" y="5224688"/>
            <a:ext cx="3793257" cy="2207260"/>
          </a:xfrm>
          <a:prstGeom prst="rect">
            <a:avLst/>
          </a:prstGeom>
        </p:spPr>
        <p:txBody>
          <a:bodyPr anchor="t" rtlCol="false" tIns="0" lIns="0" bIns="0" rIns="0">
            <a:spAutoFit/>
          </a:bodyPr>
          <a:lstStyle/>
          <a:p>
            <a:pPr algn="ctr">
              <a:lnSpc>
                <a:spcPts val="2239"/>
              </a:lnSpc>
            </a:pPr>
            <a:r>
              <a:rPr lang="en-US" sz="1599">
                <a:solidFill>
                  <a:srgbClr val="000000"/>
                </a:solidFill>
                <a:latin typeface="Nanum Square Round"/>
                <a:ea typeface="Nanum Square Round"/>
                <a:cs typeface="Nanum Square Round"/>
                <a:sym typeface="Nanum Square Round"/>
              </a:rPr>
              <a:t>( 관리자 &amp; UX/UI )</a:t>
            </a:r>
          </a:p>
          <a:p>
            <a:pPr algn="ctr">
              <a:lnSpc>
                <a:spcPts val="2239"/>
              </a:lnSpc>
            </a:pP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전체 서비스 UX/UI 디자인 및 설계</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관리자</a:t>
            </a:r>
            <a:r>
              <a:rPr lang="en-US" sz="1599">
                <a:solidFill>
                  <a:srgbClr val="000000"/>
                </a:solidFill>
                <a:latin typeface="Nanum Square Round"/>
                <a:ea typeface="Nanum Square Round"/>
                <a:cs typeface="Nanum Square Round"/>
                <a:sym typeface="Nanum Square Round"/>
              </a:rPr>
              <a:t>(Admin)</a:t>
            </a:r>
            <a:r>
              <a:rPr lang="en-US" sz="1599">
                <a:solidFill>
                  <a:srgbClr val="000000"/>
                </a:solidFill>
                <a:latin typeface="Nanum Square Round"/>
                <a:ea typeface="Nanum Square Round"/>
                <a:cs typeface="Nanum Square Round"/>
                <a:sym typeface="Nanum Square Round"/>
              </a:rPr>
              <a:t> 대시보드</a:t>
            </a:r>
            <a:r>
              <a:rPr lang="en-US" sz="1599">
                <a:solidFill>
                  <a:srgbClr val="000000"/>
                </a:solidFill>
                <a:latin typeface="Nanum Square Round"/>
                <a:ea typeface="Nanum Square Round"/>
                <a:cs typeface="Nanum Square Round"/>
                <a:sym typeface="Nanum Square Round"/>
              </a:rPr>
              <a:t> 풀스택</a:t>
            </a:r>
            <a:r>
              <a:rPr lang="en-US" sz="1599">
                <a:solidFill>
                  <a:srgbClr val="000000"/>
                </a:solidFill>
                <a:latin typeface="Nanum Square Round"/>
                <a:ea typeface="Nanum Square Round"/>
                <a:cs typeface="Nanum Square Round"/>
                <a:sym typeface="Nanum Square Round"/>
              </a:rPr>
              <a:t> 구현</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Chart.js를 활용한 </a:t>
            </a:r>
            <a:r>
              <a:rPr lang="en-US" sz="1599">
                <a:solidFill>
                  <a:srgbClr val="000000"/>
                </a:solidFill>
                <a:latin typeface="Nanum Square Round"/>
                <a:ea typeface="Nanum Square Round"/>
                <a:cs typeface="Nanum Square Round"/>
                <a:sym typeface="Nanum Square Round"/>
              </a:rPr>
              <a:t>데이터 </a:t>
            </a:r>
            <a:r>
              <a:rPr lang="en-US" sz="1599">
                <a:solidFill>
                  <a:srgbClr val="000000"/>
                </a:solidFill>
                <a:latin typeface="Nanum Square Round"/>
                <a:ea typeface="Nanum Square Round"/>
                <a:cs typeface="Nanum Square Round"/>
                <a:sym typeface="Nanum Square Round"/>
              </a:rPr>
              <a:t>통계 시각화</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신고 </a:t>
            </a:r>
            <a:r>
              <a:rPr lang="en-US" sz="1599">
                <a:solidFill>
                  <a:srgbClr val="000000"/>
                </a:solidFill>
                <a:latin typeface="Nanum Square Round"/>
                <a:ea typeface="Nanum Square Round"/>
                <a:cs typeface="Nanum Square Round"/>
                <a:sym typeface="Nanum Square Round"/>
              </a:rPr>
              <a:t>접수 및 </a:t>
            </a:r>
            <a:r>
              <a:rPr lang="en-US" sz="1599">
                <a:solidFill>
                  <a:srgbClr val="000000"/>
                </a:solidFill>
                <a:latin typeface="Nanum Square Round"/>
                <a:ea typeface="Nanum Square Round"/>
                <a:cs typeface="Nanum Square Round"/>
                <a:sym typeface="Nanum Square Round"/>
              </a:rPr>
              <a:t>처리 </a:t>
            </a:r>
            <a:r>
              <a:rPr lang="en-US" sz="1599">
                <a:solidFill>
                  <a:srgbClr val="000000"/>
                </a:solidFill>
                <a:latin typeface="Nanum Square Round"/>
                <a:ea typeface="Nanum Square Round"/>
                <a:cs typeface="Nanum Square Round"/>
                <a:sym typeface="Nanum Square Round"/>
              </a:rPr>
              <a:t>프로세</a:t>
            </a:r>
            <a:r>
              <a:rPr lang="en-US" sz="1599">
                <a:solidFill>
                  <a:srgbClr val="000000"/>
                </a:solidFill>
                <a:latin typeface="Nanum Square Round"/>
                <a:ea typeface="Nanum Square Round"/>
                <a:cs typeface="Nanum Square Round"/>
                <a:sym typeface="Nanum Square Round"/>
              </a:rPr>
              <a:t>스 설계 및 </a:t>
            </a:r>
            <a:r>
              <a:rPr lang="en-US" sz="1599">
                <a:solidFill>
                  <a:srgbClr val="000000"/>
                </a:solidFill>
                <a:latin typeface="Nanum Square Round"/>
                <a:ea typeface="Nanum Square Round"/>
                <a:cs typeface="Nanum Square Round"/>
                <a:sym typeface="Nanum Square Round"/>
              </a:rPr>
              <a:t>구축</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스케줄러를 이용한 모임 자동 마감 및 정지</a:t>
            </a:r>
          </a:p>
          <a:p>
            <a:pPr algn="l">
              <a:lnSpc>
                <a:spcPts val="2239"/>
              </a:lnSpc>
              <a:spcBef>
                <a:spcPct val="0"/>
              </a:spcBef>
            </a:pPr>
          </a:p>
        </p:txBody>
      </p:sp>
      <p:sp>
        <p:nvSpPr>
          <p:cNvPr name="TextBox 46" id="46"/>
          <p:cNvSpPr txBox="true"/>
          <p:nvPr/>
        </p:nvSpPr>
        <p:spPr>
          <a:xfrm rot="0">
            <a:off x="1519210" y="5224688"/>
            <a:ext cx="3464123" cy="1931035"/>
          </a:xfrm>
          <a:prstGeom prst="rect">
            <a:avLst/>
          </a:prstGeom>
        </p:spPr>
        <p:txBody>
          <a:bodyPr anchor="t" rtlCol="false" tIns="0" lIns="0" bIns="0" rIns="0">
            <a:spAutoFit/>
          </a:bodyPr>
          <a:lstStyle/>
          <a:p>
            <a:pPr algn="ctr">
              <a:lnSpc>
                <a:spcPts val="2239"/>
              </a:lnSpc>
            </a:pPr>
            <a:r>
              <a:rPr lang="en-US" sz="1599">
                <a:solidFill>
                  <a:srgbClr val="000000"/>
                </a:solidFill>
                <a:latin typeface="Nanum Square Round"/>
                <a:ea typeface="Nanum Square Round"/>
                <a:cs typeface="Nanum Square Round"/>
                <a:sym typeface="Nanum Square Round"/>
              </a:rPr>
              <a:t>( 시큐리티 &amp; AWS배포 )</a:t>
            </a:r>
          </a:p>
          <a:p>
            <a:pPr algn="l">
              <a:lnSpc>
                <a:spcPts val="2239"/>
              </a:lnSpc>
            </a:pP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AWS (S3) 기반 이미지 스토리지 구축</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Spring Security </a:t>
            </a:r>
            <a:r>
              <a:rPr lang="en-US" sz="1599">
                <a:solidFill>
                  <a:srgbClr val="000000"/>
                </a:solidFill>
                <a:latin typeface="Nanum Square Round"/>
                <a:ea typeface="Nanum Square Round"/>
                <a:cs typeface="Nanum Square Round"/>
                <a:sym typeface="Nanum Square Round"/>
              </a:rPr>
              <a:t>보안 환경 </a:t>
            </a:r>
            <a:r>
              <a:rPr lang="en-US" sz="1599">
                <a:solidFill>
                  <a:srgbClr val="000000"/>
                </a:solidFill>
                <a:latin typeface="Nanum Square Round"/>
                <a:ea typeface="Nanum Square Round"/>
                <a:cs typeface="Nanum Square Round"/>
                <a:sym typeface="Nanum Square Round"/>
              </a:rPr>
              <a:t>설정</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비밀번호 암호화 및 보안 검증 로직</a:t>
            </a:r>
          </a:p>
          <a:p>
            <a:pPr algn="l" marL="345439" indent="-172720" lvl="1">
              <a:lnSpc>
                <a:spcPts val="2239"/>
              </a:lnSpc>
              <a:buFont typeface="Arial"/>
              <a:buChar char="•"/>
            </a:pPr>
            <a:r>
              <a:rPr lang="en-US" sz="1599">
                <a:solidFill>
                  <a:srgbClr val="000000"/>
                </a:solidFill>
                <a:latin typeface="Nanum Square Round"/>
                <a:ea typeface="Nanum Square Round"/>
                <a:cs typeface="Nanum Square Round"/>
                <a:sym typeface="Nanum Square Round"/>
              </a:rPr>
              <a:t>웹 &amp; 어플리케이션 연</a:t>
            </a:r>
            <a:r>
              <a:rPr lang="en-US" sz="1599">
                <a:solidFill>
                  <a:srgbClr val="000000"/>
                </a:solidFill>
                <a:latin typeface="Nanum Square Round"/>
                <a:ea typeface="Nanum Square Round"/>
                <a:cs typeface="Nanum Square Round"/>
                <a:sym typeface="Nanum Square Round"/>
              </a:rPr>
              <a:t>동 환경 구성</a:t>
            </a:r>
          </a:p>
          <a:p>
            <a:pPr algn="l" marL="345439" indent="-172720" lvl="1">
              <a:lnSpc>
                <a:spcPts val="2239"/>
              </a:lnSpc>
              <a:spcBef>
                <a:spcPct val="0"/>
              </a:spcBef>
              <a:buFont typeface="Arial"/>
              <a:buChar char="•"/>
            </a:pPr>
            <a:r>
              <a:rPr lang="en-US" sz="1599">
                <a:solidFill>
                  <a:srgbClr val="000000"/>
                </a:solidFill>
                <a:latin typeface="Nanum Square Round"/>
                <a:ea typeface="Nanum Square Round"/>
                <a:cs typeface="Nanum Square Round"/>
                <a:sym typeface="Nanum Square Round"/>
              </a:rPr>
              <a:t>JWT</a:t>
            </a:r>
            <a:r>
              <a:rPr lang="en-US" sz="1599">
                <a:solidFill>
                  <a:srgbClr val="000000"/>
                </a:solidFill>
                <a:latin typeface="Nanum Square Round"/>
                <a:ea typeface="Nanum Square Round"/>
                <a:cs typeface="Nanum Square Round"/>
                <a:sym typeface="Nanum Square Round"/>
              </a:rPr>
              <a:t> </a:t>
            </a:r>
            <a:r>
              <a:rPr lang="en-US" sz="1599">
                <a:solidFill>
                  <a:srgbClr val="000000"/>
                </a:solidFill>
                <a:latin typeface="Nanum Square Round"/>
                <a:ea typeface="Nanum Square Round"/>
                <a:cs typeface="Nanum Square Round"/>
                <a:sym typeface="Nanum Square Round"/>
              </a:rPr>
              <a:t>토큰</a:t>
            </a:r>
            <a:r>
              <a:rPr lang="en-US" sz="1599">
                <a:solidFill>
                  <a:srgbClr val="000000"/>
                </a:solidFill>
                <a:latin typeface="Nanum Square Round"/>
                <a:ea typeface="Nanum Square Round"/>
                <a:cs typeface="Nanum Square Round"/>
                <a:sym typeface="Nanum Square Round"/>
              </a:rPr>
              <a:t> </a:t>
            </a:r>
            <a:r>
              <a:rPr lang="en-US" sz="1599">
                <a:solidFill>
                  <a:srgbClr val="000000"/>
                </a:solidFill>
                <a:latin typeface="Nanum Square Round"/>
                <a:ea typeface="Nanum Square Round"/>
                <a:cs typeface="Nanum Square Round"/>
                <a:sym typeface="Nanum Square Round"/>
              </a:rPr>
              <a:t>기반</a:t>
            </a:r>
            <a:r>
              <a:rPr lang="en-US" sz="1599">
                <a:solidFill>
                  <a:srgbClr val="000000"/>
                </a:solidFill>
                <a:latin typeface="Nanum Square Round"/>
                <a:ea typeface="Nanum Square Round"/>
                <a:cs typeface="Nanum Square Round"/>
                <a:sym typeface="Nanum Square Round"/>
              </a:rPr>
              <a:t> </a:t>
            </a:r>
            <a:r>
              <a:rPr lang="en-US" sz="1599">
                <a:solidFill>
                  <a:srgbClr val="000000"/>
                </a:solidFill>
                <a:latin typeface="Nanum Square Round"/>
                <a:ea typeface="Nanum Square Round"/>
                <a:cs typeface="Nanum Square Round"/>
                <a:sym typeface="Nanum Square Round"/>
              </a:rPr>
              <a:t>인증 시스템 구현</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3626932" y="4571252"/>
            <a:ext cx="10938886" cy="4020306"/>
            <a:chOff x="0" y="0"/>
            <a:chExt cx="2881023" cy="1058846"/>
          </a:xfrm>
        </p:grpSpPr>
        <p:sp>
          <p:nvSpPr>
            <p:cNvPr name="Freeform 11" id="11"/>
            <p:cNvSpPr/>
            <p:nvPr/>
          </p:nvSpPr>
          <p:spPr>
            <a:xfrm flipH="false" flipV="false" rot="0">
              <a:off x="0" y="0"/>
              <a:ext cx="2881023" cy="1058846"/>
            </a:xfrm>
            <a:custGeom>
              <a:avLst/>
              <a:gdLst/>
              <a:ahLst/>
              <a:cxnLst/>
              <a:rect r="r" b="b" t="t" l="l"/>
              <a:pathLst>
                <a:path h="1058846" w="2881023">
                  <a:moveTo>
                    <a:pt x="16278" y="0"/>
                  </a:moveTo>
                  <a:lnTo>
                    <a:pt x="2864745" y="0"/>
                  </a:lnTo>
                  <a:cubicBezTo>
                    <a:pt x="2869062" y="0"/>
                    <a:pt x="2873203" y="1715"/>
                    <a:pt x="2876256" y="4768"/>
                  </a:cubicBezTo>
                  <a:cubicBezTo>
                    <a:pt x="2879308" y="7820"/>
                    <a:pt x="2881023" y="11961"/>
                    <a:pt x="2881023" y="16278"/>
                  </a:cubicBezTo>
                  <a:lnTo>
                    <a:pt x="2881023" y="1042568"/>
                  </a:lnTo>
                  <a:cubicBezTo>
                    <a:pt x="2881023" y="1051558"/>
                    <a:pt x="2873735" y="1058846"/>
                    <a:pt x="2864745" y="1058846"/>
                  </a:cubicBezTo>
                  <a:lnTo>
                    <a:pt x="16278" y="1058846"/>
                  </a:lnTo>
                  <a:cubicBezTo>
                    <a:pt x="7288" y="1058846"/>
                    <a:pt x="0" y="1051558"/>
                    <a:pt x="0" y="1042568"/>
                  </a:cubicBezTo>
                  <a:lnTo>
                    <a:pt x="0" y="16278"/>
                  </a:lnTo>
                  <a:cubicBezTo>
                    <a:pt x="0" y="7288"/>
                    <a:pt x="7288" y="0"/>
                    <a:pt x="16278" y="0"/>
                  </a:cubicBezTo>
                  <a:close/>
                </a:path>
              </a:pathLst>
            </a:custGeom>
            <a:solidFill>
              <a:srgbClr val="FFFFFF"/>
            </a:solidFill>
            <a:ln w="38100" cap="rnd">
              <a:solidFill>
                <a:srgbClr val="000000"/>
              </a:solidFill>
              <a:prstDash val="solid"/>
              <a:round/>
            </a:ln>
          </p:spPr>
        </p:sp>
        <p:sp>
          <p:nvSpPr>
            <p:cNvPr name="TextBox 12" id="12"/>
            <p:cNvSpPr txBox="true"/>
            <p:nvPr/>
          </p:nvSpPr>
          <p:spPr>
            <a:xfrm>
              <a:off x="0" y="-47625"/>
              <a:ext cx="2881023" cy="1106471"/>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668441" y="2197245"/>
            <a:ext cx="3346993" cy="3616593"/>
          </a:xfrm>
          <a:custGeom>
            <a:avLst/>
            <a:gdLst/>
            <a:ahLst/>
            <a:cxnLst/>
            <a:rect r="r" b="b" t="t" l="l"/>
            <a:pathLst>
              <a:path h="3616593" w="3346993">
                <a:moveTo>
                  <a:pt x="0" y="0"/>
                </a:moveTo>
                <a:lnTo>
                  <a:pt x="3346992" y="0"/>
                </a:lnTo>
                <a:lnTo>
                  <a:pt x="3346992" y="3616594"/>
                </a:lnTo>
                <a:lnTo>
                  <a:pt x="0" y="36165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6551157" y="4127663"/>
            <a:ext cx="5090436" cy="887178"/>
            <a:chOff x="0" y="0"/>
            <a:chExt cx="1340691" cy="233660"/>
          </a:xfrm>
        </p:grpSpPr>
        <p:sp>
          <p:nvSpPr>
            <p:cNvPr name="Freeform 15" id="15"/>
            <p:cNvSpPr/>
            <p:nvPr/>
          </p:nvSpPr>
          <p:spPr>
            <a:xfrm flipH="false" flipV="false" rot="0">
              <a:off x="0" y="0"/>
              <a:ext cx="1340691" cy="233660"/>
            </a:xfrm>
            <a:custGeom>
              <a:avLst/>
              <a:gdLst/>
              <a:ahLst/>
              <a:cxnLst/>
              <a:rect r="r" b="b" t="t" l="l"/>
              <a:pathLst>
                <a:path h="233660" w="1340691">
                  <a:moveTo>
                    <a:pt x="65398" y="0"/>
                  </a:moveTo>
                  <a:lnTo>
                    <a:pt x="1275293" y="0"/>
                  </a:lnTo>
                  <a:cubicBezTo>
                    <a:pt x="1311412" y="0"/>
                    <a:pt x="1340691" y="29280"/>
                    <a:pt x="1340691" y="65398"/>
                  </a:cubicBezTo>
                  <a:lnTo>
                    <a:pt x="1340691" y="168262"/>
                  </a:lnTo>
                  <a:cubicBezTo>
                    <a:pt x="1340691" y="185607"/>
                    <a:pt x="1333801" y="202241"/>
                    <a:pt x="1321536" y="214506"/>
                  </a:cubicBezTo>
                  <a:cubicBezTo>
                    <a:pt x="1309272" y="226770"/>
                    <a:pt x="1292638" y="233660"/>
                    <a:pt x="1275293" y="233660"/>
                  </a:cubicBezTo>
                  <a:lnTo>
                    <a:pt x="65398" y="233660"/>
                  </a:lnTo>
                  <a:cubicBezTo>
                    <a:pt x="29280" y="233660"/>
                    <a:pt x="0" y="204381"/>
                    <a:pt x="0" y="168262"/>
                  </a:cubicBezTo>
                  <a:lnTo>
                    <a:pt x="0" y="65398"/>
                  </a:lnTo>
                  <a:cubicBezTo>
                    <a:pt x="0" y="48053"/>
                    <a:pt x="6890" y="31419"/>
                    <a:pt x="19155" y="19155"/>
                  </a:cubicBezTo>
                  <a:cubicBezTo>
                    <a:pt x="31419" y="6890"/>
                    <a:pt x="48053" y="0"/>
                    <a:pt x="65398" y="0"/>
                  </a:cubicBezTo>
                  <a:close/>
                </a:path>
              </a:pathLst>
            </a:custGeom>
            <a:solidFill>
              <a:srgbClr val="000000"/>
            </a:solidFill>
            <a:ln cap="rnd">
              <a:noFill/>
              <a:prstDash val="solid"/>
              <a:round/>
            </a:ln>
          </p:spPr>
        </p:sp>
        <p:sp>
          <p:nvSpPr>
            <p:cNvPr name="TextBox 16" id="16"/>
            <p:cNvSpPr txBox="true"/>
            <p:nvPr/>
          </p:nvSpPr>
          <p:spPr>
            <a:xfrm>
              <a:off x="0" y="-47625"/>
              <a:ext cx="1340691" cy="281285"/>
            </a:xfrm>
            <a:prstGeom prst="rect">
              <a:avLst/>
            </a:prstGeom>
          </p:spPr>
          <p:txBody>
            <a:bodyPr anchor="ctr" rtlCol="false" tIns="50800" lIns="50800" bIns="50800" rIns="50800"/>
            <a:lstStyle/>
            <a:p>
              <a:pPr algn="just">
                <a:lnSpc>
                  <a:spcPts val="2659"/>
                </a:lnSpc>
                <a:spcBef>
                  <a:spcPct val="0"/>
                </a:spcBef>
              </a:pPr>
            </a:p>
          </p:txBody>
        </p:sp>
      </p:grpSp>
      <p:sp>
        <p:nvSpPr>
          <p:cNvPr name="TextBox 17" id="17"/>
          <p:cNvSpPr txBox="true"/>
          <p:nvPr/>
        </p:nvSpPr>
        <p:spPr>
          <a:xfrm rot="0">
            <a:off x="6600183" y="4307219"/>
            <a:ext cx="4992384" cy="412623"/>
          </a:xfrm>
          <a:prstGeom prst="rect">
            <a:avLst/>
          </a:prstGeom>
        </p:spPr>
        <p:txBody>
          <a:bodyPr anchor="t" rtlCol="false" tIns="0" lIns="0" bIns="0" rIns="0">
            <a:spAutoFit/>
          </a:bodyPr>
          <a:lstStyle/>
          <a:p>
            <a:pPr algn="ctr">
              <a:lnSpc>
                <a:spcPts val="3366"/>
              </a:lnSpc>
              <a:spcBef>
                <a:spcPct val="0"/>
              </a:spcBef>
            </a:pPr>
            <a:r>
              <a:rPr lang="en-US" sz="2200">
                <a:solidFill>
                  <a:srgbClr val="FFFFFF"/>
                </a:solidFill>
                <a:latin typeface="Nanum Square Round"/>
                <a:ea typeface="Nanum Square Round"/>
                <a:cs typeface="Nanum Square Round"/>
                <a:sym typeface="Nanum Square Round"/>
              </a:rPr>
              <a:t>지역 밀착형 소셜 네트워크 서비스 개발</a:t>
            </a:r>
          </a:p>
        </p:txBody>
      </p:sp>
      <p:sp>
        <p:nvSpPr>
          <p:cNvPr name="TextBox 18" id="18"/>
          <p:cNvSpPr txBox="true"/>
          <p:nvPr/>
        </p:nvSpPr>
        <p:spPr>
          <a:xfrm rot="0">
            <a:off x="4350623" y="5245235"/>
            <a:ext cx="9491504" cy="3270123"/>
          </a:xfrm>
          <a:prstGeom prst="rect">
            <a:avLst/>
          </a:prstGeom>
        </p:spPr>
        <p:txBody>
          <a:bodyPr anchor="t" rtlCol="false" tIns="0" lIns="0" bIns="0" rIns="0">
            <a:spAutoFit/>
          </a:bodyPr>
          <a:lstStyle/>
          <a:p>
            <a:pPr algn="just" marL="0" indent="0" lvl="0">
              <a:lnSpc>
                <a:spcPts val="3366"/>
              </a:lnSpc>
              <a:spcBef>
                <a:spcPct val="0"/>
              </a:spcBef>
            </a:pPr>
            <a:r>
              <a:rPr lang="en-US" sz="2200">
                <a:solidFill>
                  <a:srgbClr val="000000"/>
                </a:solidFill>
                <a:latin typeface="Nanum Square Round"/>
                <a:ea typeface="Nanum Square Round"/>
                <a:cs typeface="Nanum Square Round"/>
                <a:sym typeface="Nanum Square Round"/>
              </a:rPr>
              <a:t>저희 팀은</a:t>
            </a:r>
            <a:r>
              <a:rPr lang="en-US" sz="2200" strike="noStrike" u="none">
                <a:solidFill>
                  <a:srgbClr val="000000"/>
                </a:solidFill>
                <a:latin typeface="Nanum Square Round"/>
                <a:ea typeface="Nanum Square Round"/>
                <a:cs typeface="Nanum Square Round"/>
                <a:sym typeface="Nanum Square Round"/>
              </a:rPr>
              <a:t> 사용자의 거주 지역을 기준으로 이웃과 취미를 공유하고, 다양한 동아리</a:t>
            </a:r>
          </a:p>
          <a:p>
            <a:pPr algn="just" marL="0" indent="0" lvl="0">
              <a:lnSpc>
                <a:spcPts val="3366"/>
              </a:lnSpc>
              <a:spcBef>
                <a:spcPct val="0"/>
              </a:spcBef>
            </a:pPr>
            <a:r>
              <a:rPr lang="en-US" sz="2200" strike="noStrike" u="none">
                <a:solidFill>
                  <a:srgbClr val="000000"/>
                </a:solidFill>
                <a:latin typeface="Nanum Square Round"/>
                <a:ea typeface="Nanum Square Round"/>
                <a:cs typeface="Nanum Square Round"/>
                <a:sym typeface="Nanum Square Round"/>
              </a:rPr>
              <a:t> 활동에 참여할 수 있는 웹·모바일 통합 플랫폼을 기획하였습니다.</a:t>
            </a:r>
          </a:p>
          <a:p>
            <a:pPr algn="just" marL="0" indent="0" lvl="0">
              <a:lnSpc>
                <a:spcPts val="3366"/>
              </a:lnSpc>
              <a:spcBef>
                <a:spcPct val="0"/>
              </a:spcBef>
            </a:pPr>
          </a:p>
          <a:p>
            <a:pPr algn="just" marL="0" indent="0" lvl="0">
              <a:lnSpc>
                <a:spcPts val="3213"/>
              </a:lnSpc>
              <a:spcBef>
                <a:spcPct val="0"/>
              </a:spcBef>
            </a:pPr>
            <a:r>
              <a:rPr lang="en-US" sz="2100" strike="noStrike" u="none">
                <a:solidFill>
                  <a:srgbClr val="000000"/>
                </a:solidFill>
                <a:latin typeface="Nanum Square Round"/>
                <a:ea typeface="Nanum Square Round"/>
                <a:cs typeface="Nanum Square Round"/>
                <a:sym typeface="Nanum Square Round"/>
              </a:rPr>
              <a:t>개인화된 생활 패턴으로 인해 지역 내 교류가 줄어드는 문제에 주목하여, 가까운 이웃과 자연스럽게 연결될 수 있는 온라인 공간을 구현했습니다. 이를 통해 관심사 중심의 소통을 촉진하고, 누구나 부담 없이 참여하여 새로운 관계를 형성할 수 있는 건강한 로컬 커뮤니티를 지향합니다.</a:t>
            </a:r>
          </a:p>
          <a:p>
            <a:pPr algn="just" marL="0" indent="0" lvl="0">
              <a:lnSpc>
                <a:spcPts val="3366"/>
              </a:lnSpc>
              <a:spcBef>
                <a:spcPct val="0"/>
              </a:spcBef>
            </a:pPr>
          </a:p>
        </p:txBody>
      </p:sp>
      <p:sp>
        <p:nvSpPr>
          <p:cNvPr name="TextBox 19" id="19"/>
          <p:cNvSpPr txBox="true"/>
          <p:nvPr/>
        </p:nvSpPr>
        <p:spPr>
          <a:xfrm rot="0">
            <a:off x="5567886" y="2221382"/>
            <a:ext cx="7152228" cy="1047750"/>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TDTD강굴림"/>
                <a:ea typeface="TDTD강굴림"/>
                <a:cs typeface="TDTD강굴림"/>
                <a:sym typeface="TDTD강굴림"/>
              </a:rPr>
              <a:t>프로젝트 개요</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2389135" y="5598316"/>
            <a:ext cx="3744218" cy="2888298"/>
            <a:chOff x="0" y="0"/>
            <a:chExt cx="4992291" cy="3851064"/>
          </a:xfrm>
        </p:grpSpPr>
        <p:grpSp>
          <p:nvGrpSpPr>
            <p:cNvPr name="Group 11" id="11"/>
            <p:cNvGrpSpPr/>
            <p:nvPr/>
          </p:nvGrpSpPr>
          <p:grpSpPr>
            <a:xfrm rot="0">
              <a:off x="0" y="484765"/>
              <a:ext cx="4992291" cy="3366299"/>
              <a:chOff x="0" y="0"/>
              <a:chExt cx="1203160" cy="811290"/>
            </a:xfrm>
          </p:grpSpPr>
          <p:sp>
            <p:nvSpPr>
              <p:cNvPr name="Freeform 12" id="12"/>
              <p:cNvSpPr/>
              <p:nvPr/>
            </p:nvSpPr>
            <p:spPr>
              <a:xfrm flipH="false" flipV="false" rot="0">
                <a:off x="0" y="0"/>
                <a:ext cx="1203160" cy="811290"/>
              </a:xfrm>
              <a:custGeom>
                <a:avLst/>
                <a:gdLst/>
                <a:ahLst/>
                <a:cxnLst/>
                <a:rect r="r" b="b" t="t" l="l"/>
                <a:pathLst>
                  <a:path h="811290" w="1203160">
                    <a:moveTo>
                      <a:pt x="38979" y="0"/>
                    </a:moveTo>
                    <a:lnTo>
                      <a:pt x="1164181" y="0"/>
                    </a:lnTo>
                    <a:cubicBezTo>
                      <a:pt x="1174519" y="0"/>
                      <a:pt x="1184434" y="4107"/>
                      <a:pt x="1191744" y="11417"/>
                    </a:cubicBezTo>
                    <a:cubicBezTo>
                      <a:pt x="1199053" y="18726"/>
                      <a:pt x="1203160" y="28641"/>
                      <a:pt x="1203160" y="38979"/>
                    </a:cubicBezTo>
                    <a:lnTo>
                      <a:pt x="1203160" y="772312"/>
                    </a:lnTo>
                    <a:cubicBezTo>
                      <a:pt x="1203160" y="793839"/>
                      <a:pt x="1185709" y="811290"/>
                      <a:pt x="1164181" y="811290"/>
                    </a:cubicBezTo>
                    <a:lnTo>
                      <a:pt x="38979" y="811290"/>
                    </a:lnTo>
                    <a:cubicBezTo>
                      <a:pt x="28641" y="811290"/>
                      <a:pt x="18726" y="807184"/>
                      <a:pt x="11417" y="799874"/>
                    </a:cubicBezTo>
                    <a:cubicBezTo>
                      <a:pt x="4107" y="792564"/>
                      <a:pt x="0" y="782649"/>
                      <a:pt x="0" y="772312"/>
                    </a:cubicBezTo>
                    <a:lnTo>
                      <a:pt x="0" y="38979"/>
                    </a:lnTo>
                    <a:cubicBezTo>
                      <a:pt x="0" y="28641"/>
                      <a:pt x="4107" y="18726"/>
                      <a:pt x="11417" y="11417"/>
                    </a:cubicBezTo>
                    <a:cubicBezTo>
                      <a:pt x="18726" y="4107"/>
                      <a:pt x="28641" y="0"/>
                      <a:pt x="38979" y="0"/>
                    </a:cubicBezTo>
                    <a:close/>
                  </a:path>
                </a:pathLst>
              </a:custGeom>
              <a:solidFill>
                <a:srgbClr val="FFFFFF"/>
              </a:solidFill>
              <a:ln w="38100" cap="rnd">
                <a:solidFill>
                  <a:srgbClr val="000000"/>
                </a:solidFill>
                <a:prstDash val="solid"/>
                <a:round/>
              </a:ln>
            </p:spPr>
          </p:sp>
          <p:sp>
            <p:nvSpPr>
              <p:cNvPr name="TextBox 13" id="13"/>
              <p:cNvSpPr txBox="true"/>
              <p:nvPr/>
            </p:nvSpPr>
            <p:spPr>
              <a:xfrm>
                <a:off x="0" y="-47625"/>
                <a:ext cx="1203160" cy="858915"/>
              </a:xfrm>
              <a:prstGeom prst="rect">
                <a:avLst/>
              </a:prstGeom>
            </p:spPr>
            <p:txBody>
              <a:bodyPr anchor="ctr" rtlCol="false" tIns="50800" lIns="50800" bIns="50800" rIns="50800"/>
              <a:lstStyle/>
              <a:p>
                <a:pPr algn="ctr">
                  <a:lnSpc>
                    <a:spcPts val="2660"/>
                  </a:lnSpc>
                  <a:spcBef>
                    <a:spcPct val="0"/>
                  </a:spcBef>
                </a:pPr>
              </a:p>
            </p:txBody>
          </p:sp>
        </p:grpSp>
        <p:grpSp>
          <p:nvGrpSpPr>
            <p:cNvPr name="Group 14" id="14"/>
            <p:cNvGrpSpPr/>
            <p:nvPr/>
          </p:nvGrpSpPr>
          <p:grpSpPr>
            <a:xfrm rot="0">
              <a:off x="370929" y="0"/>
              <a:ext cx="4250434" cy="969529"/>
              <a:chOff x="0" y="0"/>
              <a:chExt cx="1024370" cy="233660"/>
            </a:xfrm>
          </p:grpSpPr>
          <p:sp>
            <p:nvSpPr>
              <p:cNvPr name="Freeform 15" id="15"/>
              <p:cNvSpPr/>
              <p:nvPr/>
            </p:nvSpPr>
            <p:spPr>
              <a:xfrm flipH="false" flipV="false" rot="0">
                <a:off x="0" y="0"/>
                <a:ext cx="1024370" cy="233660"/>
              </a:xfrm>
              <a:custGeom>
                <a:avLst/>
                <a:gdLst/>
                <a:ahLst/>
                <a:cxnLst/>
                <a:rect r="r" b="b" t="t" l="l"/>
                <a:pathLst>
                  <a:path h="233660" w="1024370">
                    <a:moveTo>
                      <a:pt x="85592" y="0"/>
                    </a:moveTo>
                    <a:lnTo>
                      <a:pt x="938778" y="0"/>
                    </a:lnTo>
                    <a:cubicBezTo>
                      <a:pt x="961478" y="0"/>
                      <a:pt x="983249" y="9018"/>
                      <a:pt x="999300" y="25069"/>
                    </a:cubicBezTo>
                    <a:cubicBezTo>
                      <a:pt x="1015352" y="41121"/>
                      <a:pt x="1024370" y="62892"/>
                      <a:pt x="1024370" y="85592"/>
                    </a:cubicBezTo>
                    <a:lnTo>
                      <a:pt x="1024370" y="148068"/>
                    </a:lnTo>
                    <a:cubicBezTo>
                      <a:pt x="1024370" y="170768"/>
                      <a:pt x="1015352" y="192539"/>
                      <a:pt x="999300" y="208591"/>
                    </a:cubicBezTo>
                    <a:cubicBezTo>
                      <a:pt x="983249" y="224642"/>
                      <a:pt x="961478" y="233660"/>
                      <a:pt x="938778" y="233660"/>
                    </a:cubicBezTo>
                    <a:lnTo>
                      <a:pt x="85592" y="233660"/>
                    </a:lnTo>
                    <a:cubicBezTo>
                      <a:pt x="38321" y="233660"/>
                      <a:pt x="0" y="195339"/>
                      <a:pt x="0" y="148068"/>
                    </a:cubicBezTo>
                    <a:lnTo>
                      <a:pt x="0" y="85592"/>
                    </a:lnTo>
                    <a:cubicBezTo>
                      <a:pt x="0" y="62892"/>
                      <a:pt x="9018" y="41121"/>
                      <a:pt x="25069" y="25069"/>
                    </a:cubicBezTo>
                    <a:cubicBezTo>
                      <a:pt x="41121" y="9018"/>
                      <a:pt x="62892" y="0"/>
                      <a:pt x="85592" y="0"/>
                    </a:cubicBezTo>
                    <a:close/>
                  </a:path>
                </a:pathLst>
              </a:custGeom>
              <a:solidFill>
                <a:srgbClr val="000000"/>
              </a:solidFill>
              <a:ln cap="rnd">
                <a:noFill/>
                <a:prstDash val="solid"/>
                <a:round/>
              </a:ln>
            </p:spPr>
          </p:sp>
          <p:sp>
            <p:nvSpPr>
              <p:cNvPr name="TextBox 16" id="16"/>
              <p:cNvSpPr txBox="true"/>
              <p:nvPr/>
            </p:nvSpPr>
            <p:spPr>
              <a:xfrm>
                <a:off x="0" y="-47625"/>
                <a:ext cx="1024370" cy="281285"/>
              </a:xfrm>
              <a:prstGeom prst="rect">
                <a:avLst/>
              </a:prstGeom>
            </p:spPr>
            <p:txBody>
              <a:bodyPr anchor="ctr" rtlCol="false" tIns="50800" lIns="50800" bIns="50800" rIns="50800"/>
              <a:lstStyle/>
              <a:p>
                <a:pPr algn="just">
                  <a:lnSpc>
                    <a:spcPts val="2660"/>
                  </a:lnSpc>
                  <a:spcBef>
                    <a:spcPct val="0"/>
                  </a:spcBef>
                </a:pPr>
              </a:p>
            </p:txBody>
          </p:sp>
        </p:grpSp>
        <p:sp>
          <p:nvSpPr>
            <p:cNvPr name="TextBox 17" id="17"/>
            <p:cNvSpPr txBox="true"/>
            <p:nvPr/>
          </p:nvSpPr>
          <p:spPr>
            <a:xfrm rot="0">
              <a:off x="370929" y="176024"/>
              <a:ext cx="4250434" cy="482157"/>
            </a:xfrm>
            <a:prstGeom prst="rect">
              <a:avLst/>
            </a:prstGeom>
          </p:spPr>
          <p:txBody>
            <a:bodyPr anchor="t" rtlCol="false" tIns="0" lIns="0" bIns="0" rIns="0">
              <a:spAutoFit/>
            </a:bodyPr>
            <a:lstStyle/>
            <a:p>
              <a:pPr algn="ctr">
                <a:lnSpc>
                  <a:spcPts val="3135"/>
                </a:lnSpc>
                <a:spcBef>
                  <a:spcPct val="0"/>
                </a:spcBef>
              </a:pPr>
              <a:r>
                <a:rPr lang="en-US" sz="2049">
                  <a:solidFill>
                    <a:srgbClr val="FFFFFF"/>
                  </a:solidFill>
                  <a:latin typeface="Nanum Square Round"/>
                  <a:ea typeface="Nanum Square Round"/>
                  <a:cs typeface="Nanum Square Round"/>
                  <a:sym typeface="Nanum Square Round"/>
                </a:rPr>
                <a:t>지역 밀착형 커뮤니티 구축</a:t>
              </a:r>
            </a:p>
          </p:txBody>
        </p:sp>
        <p:sp>
          <p:nvSpPr>
            <p:cNvPr name="TextBox 18" id="18"/>
            <p:cNvSpPr txBox="true"/>
            <p:nvPr/>
          </p:nvSpPr>
          <p:spPr>
            <a:xfrm rot="0">
              <a:off x="231023" y="1390674"/>
              <a:ext cx="4530244" cy="1939036"/>
            </a:xfrm>
            <a:prstGeom prst="rect">
              <a:avLst/>
            </a:prstGeom>
          </p:spPr>
          <p:txBody>
            <a:bodyPr anchor="t" rtlCol="false" tIns="0" lIns="0" bIns="0" rIns="0">
              <a:spAutoFit/>
            </a:bodyPr>
            <a:lstStyle/>
            <a:p>
              <a:pPr algn="just" marL="334646" indent="-167323" lvl="1">
                <a:lnSpc>
                  <a:spcPts val="2371"/>
                </a:lnSpc>
                <a:spcBef>
                  <a:spcPct val="0"/>
                </a:spcBef>
                <a:buFont typeface="Arial"/>
                <a:buChar char="•"/>
              </a:pPr>
              <a:r>
                <a:rPr lang="en-US" sz="1550">
                  <a:solidFill>
                    <a:srgbClr val="000000"/>
                  </a:solidFill>
                  <a:latin typeface="Nanum Square Round"/>
                  <a:ea typeface="Nanum Square Round"/>
                  <a:cs typeface="Nanum Square Round"/>
                  <a:sym typeface="Nanum Square Round"/>
                </a:rPr>
                <a:t>사용자 거주지 기반 동아리 생성 및 참여</a:t>
              </a:r>
            </a:p>
            <a:p>
              <a:pPr algn="just" marL="334646" indent="-167323" lvl="1">
                <a:lnSpc>
                  <a:spcPts val="2371"/>
                </a:lnSpc>
                <a:spcBef>
                  <a:spcPct val="0"/>
                </a:spcBef>
                <a:buFont typeface="Arial"/>
                <a:buChar char="•"/>
              </a:pPr>
              <a:r>
                <a:rPr lang="en-US" sz="1550" strike="noStrike" u="none">
                  <a:solidFill>
                    <a:srgbClr val="000000"/>
                  </a:solidFill>
                  <a:latin typeface="Nanum Square Round"/>
                  <a:ea typeface="Nanum Square Round"/>
                  <a:cs typeface="Nanum Square Round"/>
                  <a:sym typeface="Nanum Square Round"/>
                </a:rPr>
                <a:t>자유게시판·갤러리를 통한 이웃 간   소통 활성화</a:t>
              </a:r>
            </a:p>
            <a:p>
              <a:pPr algn="just" marL="0" indent="0" lvl="0">
                <a:lnSpc>
                  <a:spcPts val="2371"/>
                </a:lnSpc>
                <a:spcBef>
                  <a:spcPct val="0"/>
                </a:spcBef>
              </a:pPr>
            </a:p>
          </p:txBody>
        </p:sp>
      </p:grpSp>
      <p:grpSp>
        <p:nvGrpSpPr>
          <p:cNvPr name="Group 19" id="19"/>
          <p:cNvGrpSpPr/>
          <p:nvPr/>
        </p:nvGrpSpPr>
        <p:grpSpPr>
          <a:xfrm rot="0">
            <a:off x="7453191" y="5615883"/>
            <a:ext cx="3744218" cy="2888298"/>
            <a:chOff x="0" y="0"/>
            <a:chExt cx="4992291" cy="3851064"/>
          </a:xfrm>
        </p:grpSpPr>
        <p:grpSp>
          <p:nvGrpSpPr>
            <p:cNvPr name="Group 20" id="20"/>
            <p:cNvGrpSpPr/>
            <p:nvPr/>
          </p:nvGrpSpPr>
          <p:grpSpPr>
            <a:xfrm rot="0">
              <a:off x="0" y="484765"/>
              <a:ext cx="4992291" cy="3366299"/>
              <a:chOff x="0" y="0"/>
              <a:chExt cx="1203160" cy="811290"/>
            </a:xfrm>
          </p:grpSpPr>
          <p:sp>
            <p:nvSpPr>
              <p:cNvPr name="Freeform 21" id="21"/>
              <p:cNvSpPr/>
              <p:nvPr/>
            </p:nvSpPr>
            <p:spPr>
              <a:xfrm flipH="false" flipV="false" rot="0">
                <a:off x="0" y="0"/>
                <a:ext cx="1203160" cy="811290"/>
              </a:xfrm>
              <a:custGeom>
                <a:avLst/>
                <a:gdLst/>
                <a:ahLst/>
                <a:cxnLst/>
                <a:rect r="r" b="b" t="t" l="l"/>
                <a:pathLst>
                  <a:path h="811290" w="1203160">
                    <a:moveTo>
                      <a:pt x="38979" y="0"/>
                    </a:moveTo>
                    <a:lnTo>
                      <a:pt x="1164181" y="0"/>
                    </a:lnTo>
                    <a:cubicBezTo>
                      <a:pt x="1174519" y="0"/>
                      <a:pt x="1184434" y="4107"/>
                      <a:pt x="1191744" y="11417"/>
                    </a:cubicBezTo>
                    <a:cubicBezTo>
                      <a:pt x="1199053" y="18726"/>
                      <a:pt x="1203160" y="28641"/>
                      <a:pt x="1203160" y="38979"/>
                    </a:cubicBezTo>
                    <a:lnTo>
                      <a:pt x="1203160" y="772312"/>
                    </a:lnTo>
                    <a:cubicBezTo>
                      <a:pt x="1203160" y="793839"/>
                      <a:pt x="1185709" y="811290"/>
                      <a:pt x="1164181" y="811290"/>
                    </a:cubicBezTo>
                    <a:lnTo>
                      <a:pt x="38979" y="811290"/>
                    </a:lnTo>
                    <a:cubicBezTo>
                      <a:pt x="28641" y="811290"/>
                      <a:pt x="18726" y="807184"/>
                      <a:pt x="11417" y="799874"/>
                    </a:cubicBezTo>
                    <a:cubicBezTo>
                      <a:pt x="4107" y="792564"/>
                      <a:pt x="0" y="782649"/>
                      <a:pt x="0" y="772312"/>
                    </a:cubicBezTo>
                    <a:lnTo>
                      <a:pt x="0" y="38979"/>
                    </a:lnTo>
                    <a:cubicBezTo>
                      <a:pt x="0" y="28641"/>
                      <a:pt x="4107" y="18726"/>
                      <a:pt x="11417" y="11417"/>
                    </a:cubicBezTo>
                    <a:cubicBezTo>
                      <a:pt x="18726" y="4107"/>
                      <a:pt x="28641" y="0"/>
                      <a:pt x="38979" y="0"/>
                    </a:cubicBezTo>
                    <a:close/>
                  </a:path>
                </a:pathLst>
              </a:custGeom>
              <a:solidFill>
                <a:srgbClr val="FFFFFF"/>
              </a:solidFill>
              <a:ln w="38100" cap="rnd">
                <a:solidFill>
                  <a:srgbClr val="000000"/>
                </a:solidFill>
                <a:prstDash val="solid"/>
                <a:round/>
              </a:ln>
            </p:spPr>
          </p:sp>
          <p:sp>
            <p:nvSpPr>
              <p:cNvPr name="TextBox 22" id="22"/>
              <p:cNvSpPr txBox="true"/>
              <p:nvPr/>
            </p:nvSpPr>
            <p:spPr>
              <a:xfrm>
                <a:off x="0" y="-47625"/>
                <a:ext cx="1203160" cy="858915"/>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370929" y="0"/>
              <a:ext cx="4250434" cy="969529"/>
              <a:chOff x="0" y="0"/>
              <a:chExt cx="1024370" cy="233660"/>
            </a:xfrm>
          </p:grpSpPr>
          <p:sp>
            <p:nvSpPr>
              <p:cNvPr name="Freeform 24" id="24"/>
              <p:cNvSpPr/>
              <p:nvPr/>
            </p:nvSpPr>
            <p:spPr>
              <a:xfrm flipH="false" flipV="false" rot="0">
                <a:off x="0" y="0"/>
                <a:ext cx="1024370" cy="233660"/>
              </a:xfrm>
              <a:custGeom>
                <a:avLst/>
                <a:gdLst/>
                <a:ahLst/>
                <a:cxnLst/>
                <a:rect r="r" b="b" t="t" l="l"/>
                <a:pathLst>
                  <a:path h="233660" w="1024370">
                    <a:moveTo>
                      <a:pt x="85592" y="0"/>
                    </a:moveTo>
                    <a:lnTo>
                      <a:pt x="938778" y="0"/>
                    </a:lnTo>
                    <a:cubicBezTo>
                      <a:pt x="961478" y="0"/>
                      <a:pt x="983249" y="9018"/>
                      <a:pt x="999300" y="25069"/>
                    </a:cubicBezTo>
                    <a:cubicBezTo>
                      <a:pt x="1015352" y="41121"/>
                      <a:pt x="1024370" y="62892"/>
                      <a:pt x="1024370" y="85592"/>
                    </a:cubicBezTo>
                    <a:lnTo>
                      <a:pt x="1024370" y="148068"/>
                    </a:lnTo>
                    <a:cubicBezTo>
                      <a:pt x="1024370" y="170768"/>
                      <a:pt x="1015352" y="192539"/>
                      <a:pt x="999300" y="208591"/>
                    </a:cubicBezTo>
                    <a:cubicBezTo>
                      <a:pt x="983249" y="224642"/>
                      <a:pt x="961478" y="233660"/>
                      <a:pt x="938778" y="233660"/>
                    </a:cubicBezTo>
                    <a:lnTo>
                      <a:pt x="85592" y="233660"/>
                    </a:lnTo>
                    <a:cubicBezTo>
                      <a:pt x="38321" y="233660"/>
                      <a:pt x="0" y="195339"/>
                      <a:pt x="0" y="148068"/>
                    </a:cubicBezTo>
                    <a:lnTo>
                      <a:pt x="0" y="85592"/>
                    </a:lnTo>
                    <a:cubicBezTo>
                      <a:pt x="0" y="62892"/>
                      <a:pt x="9018" y="41121"/>
                      <a:pt x="25069" y="25069"/>
                    </a:cubicBezTo>
                    <a:cubicBezTo>
                      <a:pt x="41121" y="9018"/>
                      <a:pt x="62892" y="0"/>
                      <a:pt x="85592" y="0"/>
                    </a:cubicBezTo>
                    <a:close/>
                  </a:path>
                </a:pathLst>
              </a:custGeom>
              <a:solidFill>
                <a:srgbClr val="000000"/>
              </a:solidFill>
              <a:ln cap="rnd">
                <a:noFill/>
                <a:prstDash val="solid"/>
                <a:round/>
              </a:ln>
            </p:spPr>
          </p:sp>
          <p:sp>
            <p:nvSpPr>
              <p:cNvPr name="TextBox 25" id="25"/>
              <p:cNvSpPr txBox="true"/>
              <p:nvPr/>
            </p:nvSpPr>
            <p:spPr>
              <a:xfrm>
                <a:off x="0" y="-47625"/>
                <a:ext cx="1024370" cy="281285"/>
              </a:xfrm>
              <a:prstGeom prst="rect">
                <a:avLst/>
              </a:prstGeom>
            </p:spPr>
            <p:txBody>
              <a:bodyPr anchor="ctr" rtlCol="false" tIns="50800" lIns="50800" bIns="50800" rIns="50800"/>
              <a:lstStyle/>
              <a:p>
                <a:pPr algn="just">
                  <a:lnSpc>
                    <a:spcPts val="2659"/>
                  </a:lnSpc>
                  <a:spcBef>
                    <a:spcPct val="0"/>
                  </a:spcBef>
                </a:pPr>
              </a:p>
            </p:txBody>
          </p:sp>
        </p:grpSp>
        <p:sp>
          <p:nvSpPr>
            <p:cNvPr name="TextBox 26" id="26"/>
            <p:cNvSpPr txBox="true"/>
            <p:nvPr/>
          </p:nvSpPr>
          <p:spPr>
            <a:xfrm rot="0">
              <a:off x="368536" y="176024"/>
              <a:ext cx="4250434" cy="482157"/>
            </a:xfrm>
            <a:prstGeom prst="rect">
              <a:avLst/>
            </a:prstGeom>
          </p:spPr>
          <p:txBody>
            <a:bodyPr anchor="t" rtlCol="false" tIns="0" lIns="0" bIns="0" rIns="0">
              <a:spAutoFit/>
            </a:bodyPr>
            <a:lstStyle/>
            <a:p>
              <a:pPr algn="ctr">
                <a:lnSpc>
                  <a:spcPts val="3135"/>
                </a:lnSpc>
                <a:spcBef>
                  <a:spcPct val="0"/>
                </a:spcBef>
              </a:pPr>
              <a:r>
                <a:rPr lang="en-US" sz="2049">
                  <a:solidFill>
                    <a:srgbClr val="FFFFFF"/>
                  </a:solidFill>
                  <a:latin typeface="Nanum Square Round"/>
                  <a:ea typeface="Nanum Square Round"/>
                  <a:cs typeface="Nanum Square Round"/>
                  <a:sym typeface="Nanum Square Round"/>
                </a:rPr>
                <a:t>웹·모바일 통합 플랫폼 제공</a:t>
              </a:r>
            </a:p>
          </p:txBody>
        </p:sp>
        <p:sp>
          <p:nvSpPr>
            <p:cNvPr name="TextBox 27" id="27"/>
            <p:cNvSpPr txBox="true"/>
            <p:nvPr/>
          </p:nvSpPr>
          <p:spPr>
            <a:xfrm rot="0">
              <a:off x="368536" y="1405978"/>
              <a:ext cx="4252826" cy="1939036"/>
            </a:xfrm>
            <a:prstGeom prst="rect">
              <a:avLst/>
            </a:prstGeom>
          </p:spPr>
          <p:txBody>
            <a:bodyPr anchor="t" rtlCol="false" tIns="0" lIns="0" bIns="0" rIns="0">
              <a:spAutoFit/>
            </a:bodyPr>
            <a:lstStyle/>
            <a:p>
              <a:pPr algn="just" marL="334646" indent="-167323" lvl="1">
                <a:lnSpc>
                  <a:spcPts val="2371"/>
                </a:lnSpc>
                <a:buFont typeface="Arial"/>
                <a:buChar char="•"/>
              </a:pPr>
              <a:r>
                <a:rPr lang="en-US" sz="1550">
                  <a:solidFill>
                    <a:srgbClr val="000000"/>
                  </a:solidFill>
                  <a:latin typeface="Nanum Square Round"/>
                  <a:ea typeface="Nanum Square Round"/>
                  <a:cs typeface="Nanum Square Round"/>
                  <a:sym typeface="Nanum Square Round"/>
                </a:rPr>
                <a:t>언제 어디서나 접근 가능한 웹·앱 </a:t>
              </a:r>
            </a:p>
            <a:p>
              <a:pPr algn="just">
                <a:lnSpc>
                  <a:spcPts val="2371"/>
                </a:lnSpc>
              </a:pPr>
              <a:r>
                <a:rPr lang="en-US" sz="1550">
                  <a:solidFill>
                    <a:srgbClr val="000000"/>
                  </a:solidFill>
                  <a:latin typeface="Nanum Square Round"/>
                  <a:ea typeface="Nanum Square Round"/>
                  <a:cs typeface="Nanum Square Round"/>
                  <a:sym typeface="Nanum Square Round"/>
                </a:rPr>
                <a:t>       </a:t>
              </a:r>
              <a:r>
                <a:rPr lang="en-US" sz="1550">
                  <a:solidFill>
                    <a:srgbClr val="000000"/>
                  </a:solidFill>
                  <a:latin typeface="Nanum Square Round"/>
                  <a:ea typeface="Nanum Square Round"/>
                  <a:cs typeface="Nanum Square Round"/>
                  <a:sym typeface="Nanum Square Round"/>
                </a:rPr>
                <a:t>동시 지원</a:t>
              </a:r>
            </a:p>
            <a:p>
              <a:pPr algn="just" marL="334646" indent="-167323" lvl="1">
                <a:lnSpc>
                  <a:spcPts val="2371"/>
                </a:lnSpc>
                <a:buFont typeface="Arial"/>
                <a:buChar char="•"/>
              </a:pPr>
              <a:r>
                <a:rPr lang="en-US" sz="1550">
                  <a:solidFill>
                    <a:srgbClr val="000000"/>
                  </a:solidFill>
                  <a:latin typeface="Nanum Square Round"/>
                  <a:ea typeface="Nanum Square Round"/>
                  <a:cs typeface="Nanum Square Round"/>
                  <a:sym typeface="Nanum Square Round"/>
                </a:rPr>
                <a:t>누구나 쉽게 이용하는 직관적 </a:t>
              </a:r>
            </a:p>
            <a:p>
              <a:pPr algn="just">
                <a:lnSpc>
                  <a:spcPts val="2371"/>
                </a:lnSpc>
              </a:pPr>
              <a:r>
                <a:rPr lang="en-US" sz="1550">
                  <a:solidFill>
                    <a:srgbClr val="000000"/>
                  </a:solidFill>
                  <a:latin typeface="Nanum Square Round"/>
                  <a:ea typeface="Nanum Square Round"/>
                  <a:cs typeface="Nanum Square Round"/>
                  <a:sym typeface="Nanum Square Round"/>
                </a:rPr>
                <a:t>       </a:t>
              </a:r>
              <a:r>
                <a:rPr lang="en-US" sz="1550">
                  <a:solidFill>
                    <a:srgbClr val="000000"/>
                  </a:solidFill>
                  <a:latin typeface="Nanum Square Round"/>
                  <a:ea typeface="Nanum Square Round"/>
                  <a:cs typeface="Nanum Square Round"/>
                  <a:sym typeface="Nanum Square Round"/>
                </a:rPr>
                <a:t>UI 제공</a:t>
              </a:r>
            </a:p>
            <a:p>
              <a:pPr algn="just" marL="0" indent="0" lvl="0">
                <a:lnSpc>
                  <a:spcPts val="2371"/>
                </a:lnSpc>
                <a:spcBef>
                  <a:spcPct val="0"/>
                </a:spcBef>
              </a:pPr>
            </a:p>
          </p:txBody>
        </p:sp>
      </p:grpSp>
      <p:grpSp>
        <p:nvGrpSpPr>
          <p:cNvPr name="Group 28" id="28"/>
          <p:cNvGrpSpPr/>
          <p:nvPr/>
        </p:nvGrpSpPr>
        <p:grpSpPr>
          <a:xfrm rot="0">
            <a:off x="12517247" y="5651018"/>
            <a:ext cx="3675898" cy="2835596"/>
            <a:chOff x="0" y="0"/>
            <a:chExt cx="4901198" cy="3780794"/>
          </a:xfrm>
        </p:grpSpPr>
        <p:grpSp>
          <p:nvGrpSpPr>
            <p:cNvPr name="Group 29" id="29"/>
            <p:cNvGrpSpPr/>
            <p:nvPr/>
          </p:nvGrpSpPr>
          <p:grpSpPr>
            <a:xfrm rot="0">
              <a:off x="0" y="475919"/>
              <a:ext cx="4901198" cy="3304875"/>
              <a:chOff x="0" y="0"/>
              <a:chExt cx="1203160" cy="811290"/>
            </a:xfrm>
          </p:grpSpPr>
          <p:sp>
            <p:nvSpPr>
              <p:cNvPr name="Freeform 30" id="30"/>
              <p:cNvSpPr/>
              <p:nvPr/>
            </p:nvSpPr>
            <p:spPr>
              <a:xfrm flipH="false" flipV="false" rot="0">
                <a:off x="0" y="0"/>
                <a:ext cx="1203160" cy="811290"/>
              </a:xfrm>
              <a:custGeom>
                <a:avLst/>
                <a:gdLst/>
                <a:ahLst/>
                <a:cxnLst/>
                <a:rect r="r" b="b" t="t" l="l"/>
                <a:pathLst>
                  <a:path h="811290" w="1203160">
                    <a:moveTo>
                      <a:pt x="38979" y="0"/>
                    </a:moveTo>
                    <a:lnTo>
                      <a:pt x="1164181" y="0"/>
                    </a:lnTo>
                    <a:cubicBezTo>
                      <a:pt x="1174519" y="0"/>
                      <a:pt x="1184434" y="4107"/>
                      <a:pt x="1191744" y="11417"/>
                    </a:cubicBezTo>
                    <a:cubicBezTo>
                      <a:pt x="1199053" y="18726"/>
                      <a:pt x="1203160" y="28641"/>
                      <a:pt x="1203160" y="38979"/>
                    </a:cubicBezTo>
                    <a:lnTo>
                      <a:pt x="1203160" y="772312"/>
                    </a:lnTo>
                    <a:cubicBezTo>
                      <a:pt x="1203160" y="793839"/>
                      <a:pt x="1185709" y="811290"/>
                      <a:pt x="1164181" y="811290"/>
                    </a:cubicBezTo>
                    <a:lnTo>
                      <a:pt x="38979" y="811290"/>
                    </a:lnTo>
                    <a:cubicBezTo>
                      <a:pt x="28641" y="811290"/>
                      <a:pt x="18726" y="807184"/>
                      <a:pt x="11417" y="799874"/>
                    </a:cubicBezTo>
                    <a:cubicBezTo>
                      <a:pt x="4107" y="792564"/>
                      <a:pt x="0" y="782649"/>
                      <a:pt x="0" y="772312"/>
                    </a:cubicBezTo>
                    <a:lnTo>
                      <a:pt x="0" y="38979"/>
                    </a:lnTo>
                    <a:cubicBezTo>
                      <a:pt x="0" y="28641"/>
                      <a:pt x="4107" y="18726"/>
                      <a:pt x="11417" y="11417"/>
                    </a:cubicBezTo>
                    <a:cubicBezTo>
                      <a:pt x="18726" y="4107"/>
                      <a:pt x="28641" y="0"/>
                      <a:pt x="38979" y="0"/>
                    </a:cubicBezTo>
                    <a:close/>
                  </a:path>
                </a:pathLst>
              </a:custGeom>
              <a:solidFill>
                <a:srgbClr val="FFFFFF"/>
              </a:solidFill>
              <a:ln w="38100" cap="rnd">
                <a:solidFill>
                  <a:srgbClr val="000000"/>
                </a:solidFill>
                <a:prstDash val="solid"/>
                <a:round/>
              </a:ln>
            </p:spPr>
          </p:sp>
          <p:sp>
            <p:nvSpPr>
              <p:cNvPr name="TextBox 31" id="31"/>
              <p:cNvSpPr txBox="true"/>
              <p:nvPr/>
            </p:nvSpPr>
            <p:spPr>
              <a:xfrm>
                <a:off x="0" y="-47625"/>
                <a:ext cx="1203160" cy="858915"/>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364160" y="0"/>
              <a:ext cx="4172877" cy="951839"/>
              <a:chOff x="0" y="0"/>
              <a:chExt cx="1024370" cy="233660"/>
            </a:xfrm>
          </p:grpSpPr>
          <p:sp>
            <p:nvSpPr>
              <p:cNvPr name="Freeform 33" id="33"/>
              <p:cNvSpPr/>
              <p:nvPr/>
            </p:nvSpPr>
            <p:spPr>
              <a:xfrm flipH="false" flipV="false" rot="0">
                <a:off x="0" y="0"/>
                <a:ext cx="1024370" cy="233660"/>
              </a:xfrm>
              <a:custGeom>
                <a:avLst/>
                <a:gdLst/>
                <a:ahLst/>
                <a:cxnLst/>
                <a:rect r="r" b="b" t="t" l="l"/>
                <a:pathLst>
                  <a:path h="233660" w="1024370">
                    <a:moveTo>
                      <a:pt x="85592" y="0"/>
                    </a:moveTo>
                    <a:lnTo>
                      <a:pt x="938778" y="0"/>
                    </a:lnTo>
                    <a:cubicBezTo>
                      <a:pt x="961478" y="0"/>
                      <a:pt x="983249" y="9018"/>
                      <a:pt x="999300" y="25069"/>
                    </a:cubicBezTo>
                    <a:cubicBezTo>
                      <a:pt x="1015352" y="41121"/>
                      <a:pt x="1024370" y="62892"/>
                      <a:pt x="1024370" y="85592"/>
                    </a:cubicBezTo>
                    <a:lnTo>
                      <a:pt x="1024370" y="148068"/>
                    </a:lnTo>
                    <a:cubicBezTo>
                      <a:pt x="1024370" y="170768"/>
                      <a:pt x="1015352" y="192539"/>
                      <a:pt x="999300" y="208591"/>
                    </a:cubicBezTo>
                    <a:cubicBezTo>
                      <a:pt x="983249" y="224642"/>
                      <a:pt x="961478" y="233660"/>
                      <a:pt x="938778" y="233660"/>
                    </a:cubicBezTo>
                    <a:lnTo>
                      <a:pt x="85592" y="233660"/>
                    </a:lnTo>
                    <a:cubicBezTo>
                      <a:pt x="38321" y="233660"/>
                      <a:pt x="0" y="195339"/>
                      <a:pt x="0" y="148068"/>
                    </a:cubicBezTo>
                    <a:lnTo>
                      <a:pt x="0" y="85592"/>
                    </a:lnTo>
                    <a:cubicBezTo>
                      <a:pt x="0" y="62892"/>
                      <a:pt x="9018" y="41121"/>
                      <a:pt x="25069" y="25069"/>
                    </a:cubicBezTo>
                    <a:cubicBezTo>
                      <a:pt x="41121" y="9018"/>
                      <a:pt x="62892" y="0"/>
                      <a:pt x="85592" y="0"/>
                    </a:cubicBezTo>
                    <a:close/>
                  </a:path>
                </a:pathLst>
              </a:custGeom>
              <a:solidFill>
                <a:srgbClr val="000000"/>
              </a:solidFill>
              <a:ln cap="rnd">
                <a:noFill/>
                <a:prstDash val="solid"/>
                <a:round/>
              </a:ln>
            </p:spPr>
          </p:sp>
          <p:sp>
            <p:nvSpPr>
              <p:cNvPr name="TextBox 34" id="34"/>
              <p:cNvSpPr txBox="true"/>
              <p:nvPr/>
            </p:nvSpPr>
            <p:spPr>
              <a:xfrm>
                <a:off x="0" y="-47625"/>
                <a:ext cx="1024370" cy="281285"/>
              </a:xfrm>
              <a:prstGeom prst="rect">
                <a:avLst/>
              </a:prstGeom>
            </p:spPr>
            <p:txBody>
              <a:bodyPr anchor="ctr" rtlCol="false" tIns="50800" lIns="50800" bIns="50800" rIns="50800"/>
              <a:lstStyle/>
              <a:p>
                <a:pPr algn="just">
                  <a:lnSpc>
                    <a:spcPts val="2519"/>
                  </a:lnSpc>
                  <a:spcBef>
                    <a:spcPct val="0"/>
                  </a:spcBef>
                </a:pPr>
              </a:p>
            </p:txBody>
          </p:sp>
        </p:grpSp>
        <p:sp>
          <p:nvSpPr>
            <p:cNvPr name="TextBox 35" id="35"/>
            <p:cNvSpPr txBox="true"/>
            <p:nvPr/>
          </p:nvSpPr>
          <p:spPr>
            <a:xfrm rot="0">
              <a:off x="367892" y="180947"/>
              <a:ext cx="4172877" cy="465224"/>
            </a:xfrm>
            <a:prstGeom prst="rect">
              <a:avLst/>
            </a:prstGeom>
          </p:spPr>
          <p:txBody>
            <a:bodyPr anchor="t" rtlCol="false" tIns="0" lIns="0" bIns="0" rIns="0">
              <a:spAutoFit/>
            </a:bodyPr>
            <a:lstStyle/>
            <a:p>
              <a:pPr algn="ctr">
                <a:lnSpc>
                  <a:spcPts val="3077"/>
                </a:lnSpc>
                <a:spcBef>
                  <a:spcPct val="0"/>
                </a:spcBef>
              </a:pPr>
              <a:r>
                <a:rPr lang="en-US" sz="2011">
                  <a:solidFill>
                    <a:srgbClr val="FFFFFF"/>
                  </a:solidFill>
                  <a:latin typeface="Nanum Square Round"/>
                  <a:ea typeface="Nanum Square Round"/>
                  <a:cs typeface="Nanum Square Round"/>
                  <a:sym typeface="Nanum Square Round"/>
                </a:rPr>
                <a:t>안전한 운영 및 관리 환경</a:t>
              </a:r>
            </a:p>
          </p:txBody>
        </p:sp>
        <p:sp>
          <p:nvSpPr>
            <p:cNvPr name="TextBox 36" id="36"/>
            <p:cNvSpPr txBox="true"/>
            <p:nvPr/>
          </p:nvSpPr>
          <p:spPr>
            <a:xfrm rot="0">
              <a:off x="523583" y="1268662"/>
              <a:ext cx="4013454" cy="1939036"/>
            </a:xfrm>
            <a:prstGeom prst="rect">
              <a:avLst/>
            </a:prstGeom>
          </p:spPr>
          <p:txBody>
            <a:bodyPr anchor="t" rtlCol="false" tIns="0" lIns="0" bIns="0" rIns="0">
              <a:spAutoFit/>
            </a:bodyPr>
            <a:lstStyle/>
            <a:p>
              <a:pPr algn="just" marL="334646" indent="-167323" lvl="1">
                <a:lnSpc>
                  <a:spcPts val="2371"/>
                </a:lnSpc>
                <a:buFont typeface="Arial"/>
                <a:buChar char="•"/>
              </a:pPr>
              <a:r>
                <a:rPr lang="en-US" sz="1550">
                  <a:solidFill>
                    <a:srgbClr val="000000"/>
                  </a:solidFill>
                  <a:latin typeface="Nanum Square Round"/>
                  <a:ea typeface="Nanum Square Round"/>
                  <a:cs typeface="Nanum Square Round"/>
                  <a:sym typeface="Nanum Square Round"/>
                </a:rPr>
                <a:t>체계적 회원 관리 및 정교한 권한 설정</a:t>
              </a:r>
            </a:p>
            <a:p>
              <a:pPr algn="just" marL="334646" indent="-167323" lvl="1">
                <a:lnSpc>
                  <a:spcPts val="2371"/>
                </a:lnSpc>
                <a:buFont typeface="Arial"/>
                <a:buChar char="•"/>
              </a:pPr>
              <a:r>
                <a:rPr lang="en-US" sz="1550">
                  <a:solidFill>
                    <a:srgbClr val="000000"/>
                  </a:solidFill>
                  <a:latin typeface="Nanum Square Round"/>
                  <a:ea typeface="Nanum Square Round"/>
                  <a:cs typeface="Nanum Square Round"/>
                  <a:sym typeface="Nanum Square Round"/>
                </a:rPr>
                <a:t>안정적 데이터 연동으로 신뢰할 수 있는 서비스 운영</a:t>
              </a:r>
            </a:p>
            <a:p>
              <a:pPr algn="just" marL="0" indent="0" lvl="0">
                <a:lnSpc>
                  <a:spcPts val="2371"/>
                </a:lnSpc>
                <a:spcBef>
                  <a:spcPct val="0"/>
                </a:spcBef>
              </a:pPr>
            </a:p>
          </p:txBody>
        </p:sp>
      </p:grpSp>
      <p:sp>
        <p:nvSpPr>
          <p:cNvPr name="Freeform 37" id="37"/>
          <p:cNvSpPr/>
          <p:nvPr/>
        </p:nvSpPr>
        <p:spPr>
          <a:xfrm flipH="false" flipV="false" rot="0">
            <a:off x="2919902" y="2915632"/>
            <a:ext cx="2682684" cy="2682684"/>
          </a:xfrm>
          <a:custGeom>
            <a:avLst/>
            <a:gdLst/>
            <a:ahLst/>
            <a:cxnLst/>
            <a:rect r="r" b="b" t="t" l="l"/>
            <a:pathLst>
              <a:path h="2682684" w="2682684">
                <a:moveTo>
                  <a:pt x="0" y="0"/>
                </a:moveTo>
                <a:lnTo>
                  <a:pt x="2682684" y="0"/>
                </a:lnTo>
                <a:lnTo>
                  <a:pt x="2682684" y="2682684"/>
                </a:lnTo>
                <a:lnTo>
                  <a:pt x="0" y="2682684"/>
                </a:lnTo>
                <a:lnTo>
                  <a:pt x="0" y="0"/>
                </a:lnTo>
                <a:close/>
              </a:path>
            </a:pathLst>
          </a:custGeom>
          <a:blipFill>
            <a:blip r:embed="rId4"/>
            <a:stretch>
              <a:fillRect l="0" t="0" r="0" b="0"/>
            </a:stretch>
          </a:blipFill>
        </p:spPr>
      </p:sp>
      <p:sp>
        <p:nvSpPr>
          <p:cNvPr name="Freeform 38" id="38"/>
          <p:cNvSpPr/>
          <p:nvPr/>
        </p:nvSpPr>
        <p:spPr>
          <a:xfrm flipH="false" flipV="false" rot="0">
            <a:off x="8185879" y="3184620"/>
            <a:ext cx="2011492" cy="2011492"/>
          </a:xfrm>
          <a:custGeom>
            <a:avLst/>
            <a:gdLst/>
            <a:ahLst/>
            <a:cxnLst/>
            <a:rect r="r" b="b" t="t" l="l"/>
            <a:pathLst>
              <a:path h="2011492" w="2011492">
                <a:moveTo>
                  <a:pt x="0" y="0"/>
                </a:moveTo>
                <a:lnTo>
                  <a:pt x="2011492" y="0"/>
                </a:lnTo>
                <a:lnTo>
                  <a:pt x="2011492" y="2011493"/>
                </a:lnTo>
                <a:lnTo>
                  <a:pt x="0" y="2011493"/>
                </a:lnTo>
                <a:lnTo>
                  <a:pt x="0" y="0"/>
                </a:lnTo>
                <a:close/>
              </a:path>
            </a:pathLst>
          </a:custGeom>
          <a:blipFill>
            <a:blip r:embed="rId5"/>
            <a:stretch>
              <a:fillRect l="0" t="0" r="0" b="0"/>
            </a:stretch>
          </a:blipFill>
        </p:spPr>
      </p:sp>
      <p:sp>
        <p:nvSpPr>
          <p:cNvPr name="Freeform 39" id="39"/>
          <p:cNvSpPr/>
          <p:nvPr/>
        </p:nvSpPr>
        <p:spPr>
          <a:xfrm flipH="false" flipV="false" rot="0">
            <a:off x="13424941" y="3260215"/>
            <a:ext cx="1883285" cy="1883285"/>
          </a:xfrm>
          <a:custGeom>
            <a:avLst/>
            <a:gdLst/>
            <a:ahLst/>
            <a:cxnLst/>
            <a:rect r="r" b="b" t="t" l="l"/>
            <a:pathLst>
              <a:path h="1883285" w="1883285">
                <a:moveTo>
                  <a:pt x="0" y="0"/>
                </a:moveTo>
                <a:lnTo>
                  <a:pt x="1883285" y="0"/>
                </a:lnTo>
                <a:lnTo>
                  <a:pt x="1883285" y="1883285"/>
                </a:lnTo>
                <a:lnTo>
                  <a:pt x="0" y="1883285"/>
                </a:lnTo>
                <a:lnTo>
                  <a:pt x="0" y="0"/>
                </a:lnTo>
                <a:close/>
              </a:path>
            </a:pathLst>
          </a:custGeom>
          <a:blipFill>
            <a:blip r:embed="rId6"/>
            <a:stretch>
              <a:fillRect l="0" t="0" r="0" b="0"/>
            </a:stretch>
          </a:blipFill>
        </p:spPr>
      </p:sp>
      <p:sp>
        <p:nvSpPr>
          <p:cNvPr name="TextBox 40" id="40"/>
          <p:cNvSpPr txBox="true"/>
          <p:nvPr/>
        </p:nvSpPr>
        <p:spPr>
          <a:xfrm rot="0">
            <a:off x="5520261" y="1947684"/>
            <a:ext cx="7152228" cy="1047750"/>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TDTD강굴림"/>
                <a:ea typeface="TDTD강굴림"/>
                <a:cs typeface="TDTD강굴림"/>
                <a:sym typeface="TDTD강굴림"/>
              </a:rPr>
              <a:t>요구사항</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6003231" y="4460083"/>
            <a:ext cx="7152228" cy="1319660"/>
          </a:xfrm>
          <a:prstGeom prst="rect">
            <a:avLst/>
          </a:prstGeom>
        </p:spPr>
        <p:txBody>
          <a:bodyPr anchor="t" rtlCol="false" tIns="0" lIns="0" bIns="0" rIns="0">
            <a:spAutoFit/>
          </a:bodyPr>
          <a:lstStyle/>
          <a:p>
            <a:pPr algn="ctr">
              <a:lnSpc>
                <a:spcPts val="10737"/>
              </a:lnSpc>
              <a:spcBef>
                <a:spcPct val="0"/>
              </a:spcBef>
            </a:pPr>
            <a:r>
              <a:rPr lang="en-US" sz="7669">
                <a:solidFill>
                  <a:srgbClr val="000000"/>
                </a:solidFill>
                <a:latin typeface="TDTD강굴림"/>
                <a:ea typeface="TDTD강굴림"/>
                <a:cs typeface="TDTD강굴림"/>
                <a:sym typeface="TDTD강굴림"/>
              </a:rPr>
              <a:t>시스템 구성도</a:t>
            </a:r>
          </a:p>
        </p:txBody>
      </p:sp>
      <p:sp>
        <p:nvSpPr>
          <p:cNvPr name="Freeform 11" id="11"/>
          <p:cNvSpPr/>
          <p:nvPr/>
        </p:nvSpPr>
        <p:spPr>
          <a:xfrm flipH="false" flipV="false" rot="0">
            <a:off x="4863193" y="4244219"/>
            <a:ext cx="1657828" cy="1693338"/>
          </a:xfrm>
          <a:custGeom>
            <a:avLst/>
            <a:gdLst/>
            <a:ahLst/>
            <a:cxnLst/>
            <a:rect r="r" b="b" t="t" l="l"/>
            <a:pathLst>
              <a:path h="1693338" w="1657828">
                <a:moveTo>
                  <a:pt x="0" y="0"/>
                </a:moveTo>
                <a:lnTo>
                  <a:pt x="1657828" y="0"/>
                </a:lnTo>
                <a:lnTo>
                  <a:pt x="1657828" y="1693337"/>
                </a:lnTo>
                <a:lnTo>
                  <a:pt x="0" y="1693337"/>
                </a:lnTo>
                <a:lnTo>
                  <a:pt x="0" y="0"/>
                </a:lnTo>
                <a:close/>
              </a:path>
            </a:pathLst>
          </a:custGeom>
          <a:blipFill>
            <a:blip r:embed="rId4">
              <a:extLst>
                <a:ext uri="{96DAC541-7B7A-43D3-8B79-37D633B846F1}">
                  <asvg:svgBlip xmlns:asvg="http://schemas.microsoft.com/office/drawing/2016/SVG/main" r:embed="rId5"/>
                </a:ext>
              </a:extLst>
            </a:blip>
            <a:stretch>
              <a:fillRect l="0" t="-166789" r="-288282"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497093" y="3713588"/>
            <a:ext cx="1389005" cy="1340390"/>
          </a:xfrm>
          <a:custGeom>
            <a:avLst/>
            <a:gdLst/>
            <a:ahLst/>
            <a:cxnLst/>
            <a:rect r="r" b="b" t="t" l="l"/>
            <a:pathLst>
              <a:path h="1340390" w="1389005">
                <a:moveTo>
                  <a:pt x="0" y="0"/>
                </a:moveTo>
                <a:lnTo>
                  <a:pt x="1389005" y="0"/>
                </a:lnTo>
                <a:lnTo>
                  <a:pt x="1389005" y="1340390"/>
                </a:lnTo>
                <a:lnTo>
                  <a:pt x="0" y="1340390"/>
                </a:lnTo>
                <a:lnTo>
                  <a:pt x="0" y="0"/>
                </a:lnTo>
                <a:close/>
              </a:path>
            </a:pathLst>
          </a:custGeom>
          <a:blipFill>
            <a:blip r:embed="rId4"/>
            <a:stretch>
              <a:fillRect l="0" t="0" r="0" b="0"/>
            </a:stretch>
          </a:blipFill>
        </p:spPr>
      </p:sp>
      <p:sp>
        <p:nvSpPr>
          <p:cNvPr name="Freeform 11" id="11"/>
          <p:cNvSpPr/>
          <p:nvPr/>
        </p:nvSpPr>
        <p:spPr>
          <a:xfrm flipH="false" flipV="false" rot="0">
            <a:off x="11817423" y="3976504"/>
            <a:ext cx="1178291" cy="942633"/>
          </a:xfrm>
          <a:custGeom>
            <a:avLst/>
            <a:gdLst/>
            <a:ahLst/>
            <a:cxnLst/>
            <a:rect r="r" b="b" t="t" l="l"/>
            <a:pathLst>
              <a:path h="942633" w="1178291">
                <a:moveTo>
                  <a:pt x="0" y="0"/>
                </a:moveTo>
                <a:lnTo>
                  <a:pt x="1178291" y="0"/>
                </a:lnTo>
                <a:lnTo>
                  <a:pt x="1178291" y="942633"/>
                </a:lnTo>
                <a:lnTo>
                  <a:pt x="0" y="942633"/>
                </a:lnTo>
                <a:lnTo>
                  <a:pt x="0" y="0"/>
                </a:lnTo>
                <a:close/>
              </a:path>
            </a:pathLst>
          </a:custGeom>
          <a:blipFill>
            <a:blip r:embed="rId5"/>
            <a:stretch>
              <a:fillRect l="0" t="0" r="0" b="0"/>
            </a:stretch>
          </a:blipFill>
        </p:spPr>
      </p:sp>
      <p:sp>
        <p:nvSpPr>
          <p:cNvPr name="Freeform 12" id="12"/>
          <p:cNvSpPr/>
          <p:nvPr/>
        </p:nvSpPr>
        <p:spPr>
          <a:xfrm flipH="false" flipV="false" rot="0">
            <a:off x="13287239" y="4009281"/>
            <a:ext cx="1137320" cy="909856"/>
          </a:xfrm>
          <a:custGeom>
            <a:avLst/>
            <a:gdLst/>
            <a:ahLst/>
            <a:cxnLst/>
            <a:rect r="r" b="b" t="t" l="l"/>
            <a:pathLst>
              <a:path h="909856" w="1137320">
                <a:moveTo>
                  <a:pt x="0" y="0"/>
                </a:moveTo>
                <a:lnTo>
                  <a:pt x="1137320" y="0"/>
                </a:lnTo>
                <a:lnTo>
                  <a:pt x="1137320" y="909856"/>
                </a:lnTo>
                <a:lnTo>
                  <a:pt x="0" y="909856"/>
                </a:lnTo>
                <a:lnTo>
                  <a:pt x="0" y="0"/>
                </a:lnTo>
                <a:close/>
              </a:path>
            </a:pathLst>
          </a:custGeom>
          <a:blipFill>
            <a:blip r:embed="rId6"/>
            <a:stretch>
              <a:fillRect l="0" t="0" r="0" b="0"/>
            </a:stretch>
          </a:blipFill>
        </p:spPr>
      </p:sp>
      <p:grpSp>
        <p:nvGrpSpPr>
          <p:cNvPr name="Group 13" id="13"/>
          <p:cNvGrpSpPr/>
          <p:nvPr/>
        </p:nvGrpSpPr>
        <p:grpSpPr>
          <a:xfrm rot="0">
            <a:off x="2916068" y="3277592"/>
            <a:ext cx="3808431" cy="2421786"/>
            <a:chOff x="0" y="0"/>
            <a:chExt cx="5077908" cy="3229048"/>
          </a:xfrm>
        </p:grpSpPr>
        <p:sp>
          <p:nvSpPr>
            <p:cNvPr name="Freeform 14" id="14"/>
            <p:cNvSpPr/>
            <p:nvPr/>
          </p:nvSpPr>
          <p:spPr>
            <a:xfrm flipH="false" flipV="false" rot="0">
              <a:off x="336069" y="656481"/>
              <a:ext cx="1486791" cy="2192413"/>
            </a:xfrm>
            <a:custGeom>
              <a:avLst/>
              <a:gdLst/>
              <a:ahLst/>
              <a:cxnLst/>
              <a:rect r="r" b="b" t="t" l="l"/>
              <a:pathLst>
                <a:path h="2192413" w="1486791">
                  <a:moveTo>
                    <a:pt x="0" y="0"/>
                  </a:moveTo>
                  <a:lnTo>
                    <a:pt x="1486791" y="0"/>
                  </a:lnTo>
                  <a:lnTo>
                    <a:pt x="1486791" y="2192413"/>
                  </a:lnTo>
                  <a:lnTo>
                    <a:pt x="0" y="2192413"/>
                  </a:lnTo>
                  <a:lnTo>
                    <a:pt x="0" y="0"/>
                  </a:lnTo>
                  <a:close/>
                </a:path>
              </a:pathLst>
            </a:custGeom>
            <a:blipFill>
              <a:blip r:embed="rId7"/>
              <a:stretch>
                <a:fillRect l="-3074" t="0" r="-3074" b="0"/>
              </a:stretch>
            </a:blipFill>
          </p:spPr>
        </p:sp>
        <p:sp>
          <p:nvSpPr>
            <p:cNvPr name="Freeform 15" id="15"/>
            <p:cNvSpPr/>
            <p:nvPr/>
          </p:nvSpPr>
          <p:spPr>
            <a:xfrm flipH="false" flipV="false" rot="0">
              <a:off x="1822860" y="529564"/>
              <a:ext cx="3119261" cy="1203656"/>
            </a:xfrm>
            <a:custGeom>
              <a:avLst/>
              <a:gdLst/>
              <a:ahLst/>
              <a:cxnLst/>
              <a:rect r="r" b="b" t="t" l="l"/>
              <a:pathLst>
                <a:path h="1203656" w="3119261">
                  <a:moveTo>
                    <a:pt x="0" y="0"/>
                  </a:moveTo>
                  <a:lnTo>
                    <a:pt x="3119261" y="0"/>
                  </a:lnTo>
                  <a:lnTo>
                    <a:pt x="3119261" y="1203656"/>
                  </a:lnTo>
                  <a:lnTo>
                    <a:pt x="0" y="1203656"/>
                  </a:lnTo>
                  <a:lnTo>
                    <a:pt x="0" y="0"/>
                  </a:lnTo>
                  <a:close/>
                </a:path>
              </a:pathLst>
            </a:custGeom>
            <a:blipFill>
              <a:blip r:embed="rId8"/>
              <a:stretch>
                <a:fillRect l="0" t="0" r="0" b="0"/>
              </a:stretch>
            </a:blipFill>
          </p:spPr>
        </p:sp>
        <p:sp>
          <p:nvSpPr>
            <p:cNvPr name="Freeform 16" id="16"/>
            <p:cNvSpPr/>
            <p:nvPr/>
          </p:nvSpPr>
          <p:spPr>
            <a:xfrm flipH="false" flipV="false" rot="0">
              <a:off x="1822860" y="1771305"/>
              <a:ext cx="3255048" cy="950589"/>
            </a:xfrm>
            <a:custGeom>
              <a:avLst/>
              <a:gdLst/>
              <a:ahLst/>
              <a:cxnLst/>
              <a:rect r="r" b="b" t="t" l="l"/>
              <a:pathLst>
                <a:path h="950589" w="3255048">
                  <a:moveTo>
                    <a:pt x="0" y="0"/>
                  </a:moveTo>
                  <a:lnTo>
                    <a:pt x="3255048" y="0"/>
                  </a:lnTo>
                  <a:lnTo>
                    <a:pt x="3255048" y="950589"/>
                  </a:lnTo>
                  <a:lnTo>
                    <a:pt x="0" y="950589"/>
                  </a:lnTo>
                  <a:lnTo>
                    <a:pt x="0" y="0"/>
                  </a:lnTo>
                  <a:close/>
                </a:path>
              </a:pathLst>
            </a:custGeom>
            <a:blipFill>
              <a:blip r:embed="rId9"/>
              <a:stretch>
                <a:fillRect l="0" t="0" r="0" b="0"/>
              </a:stretch>
            </a:blipFill>
          </p:spPr>
        </p:sp>
        <p:sp>
          <p:nvSpPr>
            <p:cNvPr name="TextBox 17" id="17"/>
            <p:cNvSpPr txBox="true"/>
            <p:nvPr/>
          </p:nvSpPr>
          <p:spPr>
            <a:xfrm rot="0">
              <a:off x="0" y="-57150"/>
              <a:ext cx="1583389" cy="459317"/>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Nanum Square Round Bold"/>
                  <a:ea typeface="Nanum Square Round Bold"/>
                  <a:cs typeface="Nanum Square Round Bold"/>
                  <a:sym typeface="Nanum Square Round Bold"/>
                </a:rPr>
                <a:t> Backend</a:t>
              </a:r>
            </a:p>
          </p:txBody>
        </p:sp>
        <p:sp>
          <p:nvSpPr>
            <p:cNvPr name="TextBox 18" id="18"/>
            <p:cNvSpPr txBox="true"/>
            <p:nvPr/>
          </p:nvSpPr>
          <p:spPr>
            <a:xfrm rot="0">
              <a:off x="336069" y="2801269"/>
              <a:ext cx="4197560" cy="427778"/>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anum Square Round"/>
                  <a:ea typeface="Nanum Square Round"/>
                  <a:cs typeface="Nanum Square Round"/>
                  <a:sym typeface="Nanum Square Round"/>
                </a:rPr>
                <a:t>Java, Spring Boot, MyBatis</a:t>
              </a:r>
            </a:p>
          </p:txBody>
        </p:sp>
      </p:grpSp>
      <p:sp>
        <p:nvSpPr>
          <p:cNvPr name="Freeform 19" id="19"/>
          <p:cNvSpPr/>
          <p:nvPr/>
        </p:nvSpPr>
        <p:spPr>
          <a:xfrm flipH="false" flipV="false" rot="0">
            <a:off x="3069379" y="6613118"/>
            <a:ext cx="1367145" cy="1093716"/>
          </a:xfrm>
          <a:custGeom>
            <a:avLst/>
            <a:gdLst/>
            <a:ahLst/>
            <a:cxnLst/>
            <a:rect r="r" b="b" t="t" l="l"/>
            <a:pathLst>
              <a:path h="1093716" w="1367145">
                <a:moveTo>
                  <a:pt x="0" y="0"/>
                </a:moveTo>
                <a:lnTo>
                  <a:pt x="1367144" y="0"/>
                </a:lnTo>
                <a:lnTo>
                  <a:pt x="1367144" y="1093716"/>
                </a:lnTo>
                <a:lnTo>
                  <a:pt x="0" y="1093716"/>
                </a:lnTo>
                <a:lnTo>
                  <a:pt x="0" y="0"/>
                </a:lnTo>
                <a:close/>
              </a:path>
            </a:pathLst>
          </a:custGeom>
          <a:blipFill>
            <a:blip r:embed="rId10"/>
            <a:stretch>
              <a:fillRect l="0" t="0" r="0" b="0"/>
            </a:stretch>
          </a:blipFill>
        </p:spPr>
      </p:sp>
      <p:sp>
        <p:nvSpPr>
          <p:cNvPr name="Freeform 20" id="20"/>
          <p:cNvSpPr/>
          <p:nvPr/>
        </p:nvSpPr>
        <p:spPr>
          <a:xfrm flipH="false" flipV="false" rot="0">
            <a:off x="4496023" y="6901635"/>
            <a:ext cx="1903584" cy="709811"/>
          </a:xfrm>
          <a:custGeom>
            <a:avLst/>
            <a:gdLst/>
            <a:ahLst/>
            <a:cxnLst/>
            <a:rect r="r" b="b" t="t" l="l"/>
            <a:pathLst>
              <a:path h="709811" w="1903584">
                <a:moveTo>
                  <a:pt x="0" y="0"/>
                </a:moveTo>
                <a:lnTo>
                  <a:pt x="1903584" y="0"/>
                </a:lnTo>
                <a:lnTo>
                  <a:pt x="1903584" y="709811"/>
                </a:lnTo>
                <a:lnTo>
                  <a:pt x="0" y="709811"/>
                </a:lnTo>
                <a:lnTo>
                  <a:pt x="0" y="0"/>
                </a:lnTo>
                <a:close/>
              </a:path>
            </a:pathLst>
          </a:custGeom>
          <a:blipFill>
            <a:blip r:embed="rId11"/>
            <a:stretch>
              <a:fillRect l="0" t="0" r="0" b="0"/>
            </a:stretch>
          </a:blipFill>
        </p:spPr>
      </p:sp>
      <p:sp>
        <p:nvSpPr>
          <p:cNvPr name="Freeform 21" id="21"/>
          <p:cNvSpPr/>
          <p:nvPr/>
        </p:nvSpPr>
        <p:spPr>
          <a:xfrm flipH="false" flipV="false" rot="0">
            <a:off x="10497093" y="6392536"/>
            <a:ext cx="2014942" cy="606121"/>
          </a:xfrm>
          <a:custGeom>
            <a:avLst/>
            <a:gdLst/>
            <a:ahLst/>
            <a:cxnLst/>
            <a:rect r="r" b="b" t="t" l="l"/>
            <a:pathLst>
              <a:path h="606121" w="2014942">
                <a:moveTo>
                  <a:pt x="0" y="0"/>
                </a:moveTo>
                <a:lnTo>
                  <a:pt x="2014942" y="0"/>
                </a:lnTo>
                <a:lnTo>
                  <a:pt x="2014942" y="606121"/>
                </a:lnTo>
                <a:lnTo>
                  <a:pt x="0" y="606121"/>
                </a:lnTo>
                <a:lnTo>
                  <a:pt x="0" y="0"/>
                </a:lnTo>
                <a:close/>
              </a:path>
            </a:pathLst>
          </a:custGeom>
          <a:blipFill>
            <a:blip r:embed="rId12"/>
            <a:stretch>
              <a:fillRect l="0" t="0" r="0" b="0"/>
            </a:stretch>
          </a:blipFill>
        </p:spPr>
      </p:sp>
      <p:sp>
        <p:nvSpPr>
          <p:cNvPr name="Freeform 22" id="22"/>
          <p:cNvSpPr/>
          <p:nvPr/>
        </p:nvSpPr>
        <p:spPr>
          <a:xfrm flipH="false" flipV="false" rot="0">
            <a:off x="10497093" y="7093907"/>
            <a:ext cx="2052593" cy="648914"/>
          </a:xfrm>
          <a:custGeom>
            <a:avLst/>
            <a:gdLst/>
            <a:ahLst/>
            <a:cxnLst/>
            <a:rect r="r" b="b" t="t" l="l"/>
            <a:pathLst>
              <a:path h="648914" w="2052593">
                <a:moveTo>
                  <a:pt x="0" y="0"/>
                </a:moveTo>
                <a:lnTo>
                  <a:pt x="2052594" y="0"/>
                </a:lnTo>
                <a:lnTo>
                  <a:pt x="2052594" y="648914"/>
                </a:lnTo>
                <a:lnTo>
                  <a:pt x="0" y="648914"/>
                </a:lnTo>
                <a:lnTo>
                  <a:pt x="0" y="0"/>
                </a:lnTo>
                <a:close/>
              </a:path>
            </a:pathLst>
          </a:custGeom>
          <a:blipFill>
            <a:blip r:embed="rId13"/>
            <a:stretch>
              <a:fillRect l="0" t="0" r="0" b="0"/>
            </a:stretch>
          </a:blipFill>
        </p:spPr>
      </p:sp>
      <p:sp>
        <p:nvSpPr>
          <p:cNvPr name="Freeform 23" id="23"/>
          <p:cNvSpPr/>
          <p:nvPr/>
        </p:nvSpPr>
        <p:spPr>
          <a:xfrm flipH="false" flipV="false" rot="0">
            <a:off x="12623632" y="6323515"/>
            <a:ext cx="744164" cy="744164"/>
          </a:xfrm>
          <a:custGeom>
            <a:avLst/>
            <a:gdLst/>
            <a:ahLst/>
            <a:cxnLst/>
            <a:rect r="r" b="b" t="t" l="l"/>
            <a:pathLst>
              <a:path h="744164" w="744164">
                <a:moveTo>
                  <a:pt x="0" y="0"/>
                </a:moveTo>
                <a:lnTo>
                  <a:pt x="744165" y="0"/>
                </a:lnTo>
                <a:lnTo>
                  <a:pt x="744165" y="744164"/>
                </a:lnTo>
                <a:lnTo>
                  <a:pt x="0" y="744164"/>
                </a:lnTo>
                <a:lnTo>
                  <a:pt x="0" y="0"/>
                </a:lnTo>
                <a:close/>
              </a:path>
            </a:pathLst>
          </a:custGeom>
          <a:blipFill>
            <a:blip r:embed="rId14"/>
            <a:stretch>
              <a:fillRect l="0" t="0" r="0" b="0"/>
            </a:stretch>
          </a:blipFill>
        </p:spPr>
      </p:sp>
      <p:sp>
        <p:nvSpPr>
          <p:cNvPr name="TextBox 24" id="24"/>
          <p:cNvSpPr txBox="true"/>
          <p:nvPr/>
        </p:nvSpPr>
        <p:spPr>
          <a:xfrm rot="0">
            <a:off x="10344002" y="6033761"/>
            <a:ext cx="712559" cy="35877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Nanum Square Round Bold"/>
                <a:ea typeface="Nanum Square Round Bold"/>
                <a:cs typeface="Nanum Square Round Bold"/>
                <a:sym typeface="Nanum Square Round Bold"/>
              </a:rPr>
              <a:t>Tools</a:t>
            </a:r>
          </a:p>
        </p:txBody>
      </p:sp>
      <p:sp>
        <p:nvSpPr>
          <p:cNvPr name="TextBox 25" id="25"/>
          <p:cNvSpPr txBox="true"/>
          <p:nvPr/>
        </p:nvSpPr>
        <p:spPr>
          <a:xfrm rot="0">
            <a:off x="10470697" y="7790446"/>
            <a:ext cx="4356063"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anum Square Round"/>
                <a:ea typeface="Nanum Square Round"/>
                <a:cs typeface="Nanum Square Round"/>
                <a:sym typeface="Nanum Square Round"/>
              </a:rPr>
              <a:t>Gradle, GitHub, Spring Tool Suite, JIra</a:t>
            </a:r>
          </a:p>
        </p:txBody>
      </p:sp>
      <p:sp>
        <p:nvSpPr>
          <p:cNvPr name="Freeform 26" id="26"/>
          <p:cNvSpPr/>
          <p:nvPr/>
        </p:nvSpPr>
        <p:spPr>
          <a:xfrm flipH="false" flipV="false" rot="0">
            <a:off x="6399607" y="6790266"/>
            <a:ext cx="1159640" cy="821181"/>
          </a:xfrm>
          <a:custGeom>
            <a:avLst/>
            <a:gdLst/>
            <a:ahLst/>
            <a:cxnLst/>
            <a:rect r="r" b="b" t="t" l="l"/>
            <a:pathLst>
              <a:path h="821181" w="1159640">
                <a:moveTo>
                  <a:pt x="0" y="0"/>
                </a:moveTo>
                <a:lnTo>
                  <a:pt x="1159640" y="0"/>
                </a:lnTo>
                <a:lnTo>
                  <a:pt x="1159640" y="821180"/>
                </a:lnTo>
                <a:lnTo>
                  <a:pt x="0" y="821180"/>
                </a:lnTo>
                <a:lnTo>
                  <a:pt x="0" y="0"/>
                </a:lnTo>
                <a:close/>
              </a:path>
            </a:pathLst>
          </a:custGeom>
          <a:blipFill>
            <a:blip r:embed="rId15"/>
            <a:stretch>
              <a:fillRect l="0" t="0" r="0" b="0"/>
            </a:stretch>
          </a:blipFill>
        </p:spPr>
      </p:sp>
      <p:sp>
        <p:nvSpPr>
          <p:cNvPr name="Freeform 27" id="27"/>
          <p:cNvSpPr/>
          <p:nvPr/>
        </p:nvSpPr>
        <p:spPr>
          <a:xfrm flipH="false" flipV="false" rot="0">
            <a:off x="12586346" y="7087699"/>
            <a:ext cx="1269553" cy="655122"/>
          </a:xfrm>
          <a:custGeom>
            <a:avLst/>
            <a:gdLst/>
            <a:ahLst/>
            <a:cxnLst/>
            <a:rect r="r" b="b" t="t" l="l"/>
            <a:pathLst>
              <a:path h="655122" w="1269553">
                <a:moveTo>
                  <a:pt x="0" y="0"/>
                </a:moveTo>
                <a:lnTo>
                  <a:pt x="1269553" y="0"/>
                </a:lnTo>
                <a:lnTo>
                  <a:pt x="1269553" y="655122"/>
                </a:lnTo>
                <a:lnTo>
                  <a:pt x="0" y="655122"/>
                </a:lnTo>
                <a:lnTo>
                  <a:pt x="0" y="0"/>
                </a:lnTo>
                <a:close/>
              </a:path>
            </a:pathLst>
          </a:custGeom>
          <a:blipFill>
            <a:blip r:embed="rId16"/>
            <a:stretch>
              <a:fillRect l="0" t="0" r="0" b="0"/>
            </a:stretch>
          </a:blipFill>
        </p:spPr>
      </p:sp>
      <p:sp>
        <p:nvSpPr>
          <p:cNvPr name="TextBox 28" id="28"/>
          <p:cNvSpPr txBox="true"/>
          <p:nvPr/>
        </p:nvSpPr>
        <p:spPr>
          <a:xfrm rot="0">
            <a:off x="5245409" y="1944012"/>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 기술 스택</a:t>
            </a:r>
          </a:p>
        </p:txBody>
      </p:sp>
      <p:sp>
        <p:nvSpPr>
          <p:cNvPr name="TextBox 29" id="29"/>
          <p:cNvSpPr txBox="true"/>
          <p:nvPr/>
        </p:nvSpPr>
        <p:spPr>
          <a:xfrm rot="0">
            <a:off x="10333435" y="3259266"/>
            <a:ext cx="1115169" cy="35877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Nanum Square Round Bold"/>
                <a:ea typeface="Nanum Square Round Bold"/>
                <a:cs typeface="Nanum Square Round Bold"/>
                <a:sym typeface="Nanum Square Round Bold"/>
              </a:rPr>
              <a:t>Frontend</a:t>
            </a:r>
          </a:p>
        </p:txBody>
      </p:sp>
      <p:sp>
        <p:nvSpPr>
          <p:cNvPr name="TextBox 30" id="30"/>
          <p:cNvSpPr txBox="true"/>
          <p:nvPr/>
        </p:nvSpPr>
        <p:spPr>
          <a:xfrm rot="0">
            <a:off x="10676264" y="4953740"/>
            <a:ext cx="3748295"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anum Square Round"/>
                <a:ea typeface="Nanum Square Round"/>
                <a:cs typeface="Nanum Square Round"/>
                <a:sym typeface="Nanum Square Round"/>
              </a:rPr>
              <a:t>JavaScript, Bootstrap, Thymeleaf</a:t>
            </a:r>
          </a:p>
        </p:txBody>
      </p:sp>
      <p:sp>
        <p:nvSpPr>
          <p:cNvPr name="TextBox 31" id="31"/>
          <p:cNvSpPr txBox="true"/>
          <p:nvPr/>
        </p:nvSpPr>
        <p:spPr>
          <a:xfrm rot="0">
            <a:off x="2862438" y="6195080"/>
            <a:ext cx="1265305" cy="35877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Nanum Square Round Bold"/>
                <a:ea typeface="Nanum Square Round Bold"/>
                <a:cs typeface="Nanum Square Round Bold"/>
                <a:sym typeface="Nanum Square Round Bold"/>
              </a:rPr>
              <a:t>Data &amp; AI</a:t>
            </a:r>
          </a:p>
        </p:txBody>
      </p:sp>
      <p:sp>
        <p:nvSpPr>
          <p:cNvPr name="TextBox 32" id="32"/>
          <p:cNvSpPr txBox="true"/>
          <p:nvPr/>
        </p:nvSpPr>
        <p:spPr>
          <a:xfrm rot="0">
            <a:off x="3069379" y="7790446"/>
            <a:ext cx="2748473"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anum Square Round"/>
                <a:ea typeface="Nanum Square Round"/>
                <a:cs typeface="Nanum Square Round"/>
                <a:sym typeface="Nanum Square Round"/>
              </a:rPr>
              <a:t>MySQL, OpenAI,AWS S3</a:t>
            </a:r>
          </a:p>
        </p:txBody>
      </p:sp>
    </p:spTree>
  </p:cSld>
  <p:clrMapOvr>
    <a:masterClrMapping/>
  </p:clrMapOvr>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2ec"/>
        </a:solidFill>
      </p:bgPr>
    </p:bg>
    <p:spTree>
      <p:nvGrpSpPr>
        <p:cNvPr id="1" name=""/>
        <p:cNvGrpSpPr/>
        <p:nvPr/>
      </p:nvGrpSpPr>
      <p:grpSpPr>
        <a:xfrm>
          <a:off x="0" y="0"/>
          <a:ext cx="0" cy="0"/>
          <a:chOff x="0" y="0"/>
          <a:chExt cx="0" cy="0"/>
        </a:xfrm>
      </p:grpSpPr>
      <p:grpSp>
        <p:nvGrpSpPr>
          <p:cNvPr name="Group 2" id="2"/>
          <p:cNvGrpSpPr/>
          <p:nvPr/>
        </p:nvGrpSpPr>
        <p:grpSpPr>
          <a:xfrm rot="0">
            <a:off x="921054" y="894170"/>
            <a:ext cx="16541142" cy="8603886"/>
            <a:chOff x="0" y="0"/>
            <a:chExt cx="4356515" cy="2266044"/>
          </a:xfrm>
        </p:grpSpPr>
        <p:sp>
          <p:nvSpPr>
            <p:cNvPr name="Freeform 3" id="3"/>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000000"/>
            </a:solidFill>
            <a:ln w="38100" cap="rnd">
              <a:solidFill>
                <a:srgbClr val="000000"/>
              </a:solidFill>
              <a:prstDash val="solid"/>
              <a:round/>
            </a:ln>
          </p:spPr>
        </p:sp>
        <p:sp>
          <p:nvSpPr>
            <p:cNvPr name="TextBox 4" id="4"/>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5804" y="788945"/>
            <a:ext cx="16541142" cy="8603886"/>
            <a:chOff x="0" y="0"/>
            <a:chExt cx="4356515" cy="2266044"/>
          </a:xfrm>
        </p:grpSpPr>
        <p:sp>
          <p:nvSpPr>
            <p:cNvPr name="Freeform 6" id="6"/>
            <p:cNvSpPr/>
            <p:nvPr/>
          </p:nvSpPr>
          <p:spPr>
            <a:xfrm flipH="false" flipV="false" rot="0">
              <a:off x="0" y="0"/>
              <a:ext cx="4356515" cy="2266044"/>
            </a:xfrm>
            <a:custGeom>
              <a:avLst/>
              <a:gdLst/>
              <a:ahLst/>
              <a:cxnLst/>
              <a:rect r="r" b="b" t="t" l="l"/>
              <a:pathLst>
                <a:path h="2266044" w="4356515">
                  <a:moveTo>
                    <a:pt x="10765" y="0"/>
                  </a:moveTo>
                  <a:lnTo>
                    <a:pt x="4345750" y="0"/>
                  </a:lnTo>
                  <a:cubicBezTo>
                    <a:pt x="4348605" y="0"/>
                    <a:pt x="4351343" y="1134"/>
                    <a:pt x="4353362" y="3153"/>
                  </a:cubicBezTo>
                  <a:cubicBezTo>
                    <a:pt x="4355381" y="5172"/>
                    <a:pt x="4356515" y="7910"/>
                    <a:pt x="4356515" y="10765"/>
                  </a:cubicBezTo>
                  <a:lnTo>
                    <a:pt x="4356515" y="2255279"/>
                  </a:lnTo>
                  <a:cubicBezTo>
                    <a:pt x="4356515" y="2261224"/>
                    <a:pt x="4351695" y="2266044"/>
                    <a:pt x="4345750" y="2266044"/>
                  </a:cubicBezTo>
                  <a:lnTo>
                    <a:pt x="10765" y="2266044"/>
                  </a:lnTo>
                  <a:cubicBezTo>
                    <a:pt x="7910" y="2266044"/>
                    <a:pt x="5172" y="2264910"/>
                    <a:pt x="3153" y="2262891"/>
                  </a:cubicBezTo>
                  <a:cubicBezTo>
                    <a:pt x="1134" y="2260872"/>
                    <a:pt x="0" y="2258134"/>
                    <a:pt x="0" y="2255279"/>
                  </a:cubicBezTo>
                  <a:lnTo>
                    <a:pt x="0" y="10765"/>
                  </a:lnTo>
                  <a:cubicBezTo>
                    <a:pt x="0" y="7910"/>
                    <a:pt x="1134" y="5172"/>
                    <a:pt x="3153" y="3153"/>
                  </a:cubicBezTo>
                  <a:cubicBezTo>
                    <a:pt x="5172" y="1134"/>
                    <a:pt x="7910" y="0"/>
                    <a:pt x="1076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356515" cy="2313669"/>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25804" y="1657442"/>
            <a:ext cx="16541142"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89943" y="1176191"/>
            <a:ext cx="556995" cy="139249"/>
          </a:xfrm>
          <a:custGeom>
            <a:avLst/>
            <a:gdLst/>
            <a:ahLst/>
            <a:cxnLst/>
            <a:rect r="r" b="b" t="t" l="l"/>
            <a:pathLst>
              <a:path h="139249" w="556995">
                <a:moveTo>
                  <a:pt x="0" y="0"/>
                </a:moveTo>
                <a:lnTo>
                  <a:pt x="556995" y="0"/>
                </a:lnTo>
                <a:lnTo>
                  <a:pt x="556995" y="139249"/>
                </a:lnTo>
                <a:lnTo>
                  <a:pt x="0" y="139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id="10" name="Object 10"/>
          <p:cNvGraphicFramePr/>
          <p:nvPr/>
        </p:nvGraphicFramePr>
        <p:xfrm>
          <a:off x="2873554" y="2952545"/>
          <a:ext cx="7543800" cy="3143250"/>
        </p:xfrm>
        <a:graphic>
          <a:graphicData uri="http://schemas.openxmlformats.org/presentationml/2006/ole">
            <p:oleObj spid="_x0000_s3076" name="Worksheet" r:id="rId5" imgW="9042400" imgH="4648200" progId="Excel.Sheet.12">
              <p:embed/>
            </p:oleObj>
          </a:graphicData>
        </a:graphic>
      </p:graphicFrame>
      <p:sp>
        <p:nvSpPr>
          <p:cNvPr name="TextBox 11" id="11"/>
          <p:cNvSpPr txBox="true"/>
          <p:nvPr/>
        </p:nvSpPr>
        <p:spPr>
          <a:xfrm rot="0">
            <a:off x="5520261" y="1976259"/>
            <a:ext cx="7152228"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DTD강굴림"/>
                <a:ea typeface="TDTD강굴림"/>
                <a:cs typeface="TDTD강굴림"/>
                <a:sym typeface="TDTD강굴림"/>
              </a:rPr>
              <a:t>개발 일정 (WBS)</a:t>
            </a:r>
          </a:p>
        </p:txBody>
      </p:sp>
      <p:pic>
        <p:nvPicPr>
          <p:cNvPr id="12" name=""/>
          <p:cNvPicPr>
            <a:picLocks noChangeAspect="1"/>
          </p:cNvPicPr>
          <p:nvPr/>
        </p:nvPicPr>
        <p:blipFill rotWithShape="1">
          <a:blip r:embed="rId6"/>
          <a:stretch>
            <a:fillRect/>
          </a:stretch>
        </p:blipFill>
        <p:spPr>
          <a:xfrm>
            <a:off x="3020484" y="3097292"/>
            <a:ext cx="12247032" cy="60848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1241</ep:Words>
  <ep:PresentationFormat>On-screen Show (4:3)</ep:PresentationFormat>
  <ep:Paragraphs>264</ep:Paragraphs>
  <ep:Slides>39</ep:Slides>
  <ep:Notes>0</ep:Notes>
  <ep:TotalTime>0</ep:TotalTime>
  <ep:HiddenSlides>0</ep:HiddenSlides>
  <ep:MMClips>3</ep:MMClips>
  <ep:HeadingPairs>
    <vt:vector size="4" baseType="variant">
      <vt:variant>
        <vt:lpstr>테마</vt:lpstr>
      </vt:variant>
      <vt:variant>
        <vt:i4>1</vt:i4>
      </vt:variant>
      <vt:variant>
        <vt:lpstr>슬라이드 제목</vt:lpstr>
      </vt:variant>
      <vt:variant>
        <vt:i4>39</vt:i4>
      </vt:variant>
    </vt:vector>
  </ep:HeadingPairs>
  <ep:TitlesOfParts>
    <vt:vector size="40"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2006-08-16T00:00:00.000</dcterms:created>
  <cp:lastModifiedBy>wjdgk</cp:lastModifiedBy>
  <dcterms:modified xsi:type="dcterms:W3CDTF">2026-01-01T16:57:05.680</dcterms:modified>
  <cp:revision>5</cp:revision>
  <dc:title>동네친구 ppt</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